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385" r:id="rId12"/>
    <p:sldId id="389" r:id="rId13"/>
    <p:sldId id="386" r:id="rId14"/>
    <p:sldId id="279" r:id="rId15"/>
    <p:sldId id="280" r:id="rId16"/>
    <p:sldId id="273" r:id="rId17"/>
    <p:sldId id="281" r:id="rId18"/>
    <p:sldId id="283" r:id="rId19"/>
    <p:sldId id="282" r:id="rId20"/>
    <p:sldId id="278" r:id="rId21"/>
  </p:sldIdLst>
  <p:sldSz cx="12192000" cy="6858000"/>
  <p:notesSz cx="6858000" cy="9144000"/>
  <p:embeddedFontLst>
    <p:embeddedFont>
      <p:font typeface="Gotham" pitchFamily="50" charset="0"/>
      <p:regular r:id="rId23"/>
      <p:italic r:id="rId24"/>
      <p:boldItalic r:id="rId25"/>
    </p:embeddedFont>
    <p:embeddedFont>
      <p:font typeface="Gotham Medium" pitchFamily="50" charset="0"/>
      <p:regular r:id="rId26"/>
      <p:italic r:id="rId27"/>
    </p:embeddedFont>
    <p:embeddedFont>
      <p:font typeface="Montserrat Medium" panose="000006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95" autoAdjust="0"/>
    <p:restoredTop sz="93469" autoAdjust="0"/>
  </p:normalViewPr>
  <p:slideViewPr>
    <p:cSldViewPr snapToGrid="0">
      <p:cViewPr varScale="1">
        <p:scale>
          <a:sx n="106" d="100"/>
          <a:sy n="106" d="100"/>
        </p:scale>
        <p:origin x="2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340f83de2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g3340f83de2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340f83de29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g3340f83de29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8BEAF108-8D65-FD18-C1BB-7E35078B9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>
            <a:extLst>
              <a:ext uri="{FF2B5EF4-FFF2-40B4-BE49-F238E27FC236}">
                <a16:creationId xmlns:a16="http://schemas.microsoft.com/office/drawing/2014/main" id="{CB80F6A5-6B09-4511-2BF2-6C89946DEB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:notes">
            <a:extLst>
              <a:ext uri="{FF2B5EF4-FFF2-40B4-BE49-F238E27FC236}">
                <a16:creationId xmlns:a16="http://schemas.microsoft.com/office/drawing/2014/main" id="{76046406-8AA7-7DEA-343D-7EA941AE5B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1380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E63BB280-C11B-6617-283D-6B4DA269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>
            <a:extLst>
              <a:ext uri="{FF2B5EF4-FFF2-40B4-BE49-F238E27FC236}">
                <a16:creationId xmlns:a16="http://schemas.microsoft.com/office/drawing/2014/main" id="{0292BB02-E496-5872-63D1-EBC8B5E65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:notes">
            <a:extLst>
              <a:ext uri="{FF2B5EF4-FFF2-40B4-BE49-F238E27FC236}">
                <a16:creationId xmlns:a16="http://schemas.microsoft.com/office/drawing/2014/main" id="{EC3E40B9-615A-9F3A-C524-6736E767A8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6075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340f83de29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3340f83de29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>
          <a:extLst>
            <a:ext uri="{FF2B5EF4-FFF2-40B4-BE49-F238E27FC236}">
              <a16:creationId xmlns:a16="http://schemas.microsoft.com/office/drawing/2014/main" id="{CFBDFFEC-23E7-8D2F-62E9-E331E8641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340f83de29_0_168:notes">
            <a:extLst>
              <a:ext uri="{FF2B5EF4-FFF2-40B4-BE49-F238E27FC236}">
                <a16:creationId xmlns:a16="http://schemas.microsoft.com/office/drawing/2014/main" id="{4EDBEF53-0BB1-FA60-73A6-766DD5200E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3340f83de29_0_168:notes">
            <a:extLst>
              <a:ext uri="{FF2B5EF4-FFF2-40B4-BE49-F238E27FC236}">
                <a16:creationId xmlns:a16="http://schemas.microsoft.com/office/drawing/2014/main" id="{CA6EB473-AA24-0618-5553-A372A0764D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8046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>
          <a:extLst>
            <a:ext uri="{FF2B5EF4-FFF2-40B4-BE49-F238E27FC236}">
              <a16:creationId xmlns:a16="http://schemas.microsoft.com/office/drawing/2014/main" id="{F10F924F-1723-0698-9C82-7CAFEA05B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340f83de29_0_168:notes">
            <a:extLst>
              <a:ext uri="{FF2B5EF4-FFF2-40B4-BE49-F238E27FC236}">
                <a16:creationId xmlns:a16="http://schemas.microsoft.com/office/drawing/2014/main" id="{00A8453D-2E55-1021-A622-C76608A96E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3340f83de29_0_168:notes">
            <a:extLst>
              <a:ext uri="{FF2B5EF4-FFF2-40B4-BE49-F238E27FC236}">
                <a16:creationId xmlns:a16="http://schemas.microsoft.com/office/drawing/2014/main" id="{32720622-C502-5204-6A6C-0C211D9212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6527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>
          <a:extLst>
            <a:ext uri="{FF2B5EF4-FFF2-40B4-BE49-F238E27FC236}">
              <a16:creationId xmlns:a16="http://schemas.microsoft.com/office/drawing/2014/main" id="{7D894827-0677-C250-78F9-7E0FC8A2F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340f83de29_0_168:notes">
            <a:extLst>
              <a:ext uri="{FF2B5EF4-FFF2-40B4-BE49-F238E27FC236}">
                <a16:creationId xmlns:a16="http://schemas.microsoft.com/office/drawing/2014/main" id="{621044E3-DBF3-E043-9E40-63EBBB41EB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3340f83de29_0_168:notes">
            <a:extLst>
              <a:ext uri="{FF2B5EF4-FFF2-40B4-BE49-F238E27FC236}">
                <a16:creationId xmlns:a16="http://schemas.microsoft.com/office/drawing/2014/main" id="{6041E798-FFBF-A277-2DDC-BE076AAEB4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526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jp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jp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sv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eb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57.web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jpeg"/><Relationship Id="rId10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8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6.png"/><Relationship Id="rId5" Type="http://schemas.openxmlformats.org/officeDocument/2006/relationships/image" Target="../media/image58.jpeg"/><Relationship Id="rId10" Type="http://schemas.openxmlformats.org/officeDocument/2006/relationships/image" Target="../media/image64.png"/><Relationship Id="rId4" Type="http://schemas.openxmlformats.org/officeDocument/2006/relationships/image" Target="../media/image48.png"/><Relationship Id="rId9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58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8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7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.png"/><Relationship Id="rId7" Type="http://schemas.openxmlformats.org/officeDocument/2006/relationships/image" Target="../media/image75.webp"/><Relationship Id="rId12" Type="http://schemas.openxmlformats.org/officeDocument/2006/relationships/image" Target="../media/image79.web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webp"/><Relationship Id="rId11" Type="http://schemas.openxmlformats.org/officeDocument/2006/relationships/image" Target="../media/image69.png"/><Relationship Id="rId5" Type="http://schemas.openxmlformats.org/officeDocument/2006/relationships/image" Target="../media/image48.png"/><Relationship Id="rId10" Type="http://schemas.openxmlformats.org/officeDocument/2006/relationships/image" Target="../media/image78.png"/><Relationship Id="rId4" Type="http://schemas.openxmlformats.org/officeDocument/2006/relationships/image" Target="../media/image73.webp"/><Relationship Id="rId9" Type="http://schemas.openxmlformats.org/officeDocument/2006/relationships/image" Target="../media/image7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3.webp"/><Relationship Id="rId10" Type="http://schemas.openxmlformats.org/officeDocument/2006/relationships/image" Target="../media/image69.png"/><Relationship Id="rId4" Type="http://schemas.openxmlformats.org/officeDocument/2006/relationships/image" Target="../media/image79.webp"/><Relationship Id="rId9" Type="http://schemas.openxmlformats.org/officeDocument/2006/relationships/image" Target="../media/image81.web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9304" y="-71919"/>
            <a:ext cx="10435672" cy="694019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 rot="-7020778">
            <a:off x="-2259291" y="141737"/>
            <a:ext cx="10820400" cy="8348352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 rot="-7020778">
            <a:off x="-2685736" y="37143"/>
            <a:ext cx="10820400" cy="7927315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69084" y="517307"/>
            <a:ext cx="3322430" cy="1868867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" name="Google Shape;92;p13"/>
          <p:cNvSpPr txBox="1"/>
          <p:nvPr/>
        </p:nvSpPr>
        <p:spPr>
          <a:xfrm>
            <a:off x="169083" y="2621124"/>
            <a:ext cx="7200000" cy="182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8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dirty="0" err="1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Hospitality</a:t>
            </a:r>
            <a:br>
              <a:rPr lang="fr-FR" sz="54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fr-FR" sz="54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Solutions </a:t>
            </a:r>
            <a:r>
              <a:rPr lang="fr-FR" sz="5400" dirty="0" err="1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Overview</a:t>
            </a:r>
            <a:endParaRPr dirty="0"/>
          </a:p>
        </p:txBody>
      </p:sp>
      <p:sp>
        <p:nvSpPr>
          <p:cNvPr id="93" name="Google Shape;93;p13"/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169083" y="4445000"/>
            <a:ext cx="785731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i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Transforming Homes with Smart, Secure, and Scalable Automation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 rot="-5400000">
            <a:off x="586916" y="-2704471"/>
            <a:ext cx="10820400" cy="14040767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 rot="-5400000">
            <a:off x="649277" y="-5406488"/>
            <a:ext cx="10820400" cy="15414125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503267" y="579770"/>
            <a:ext cx="11890709" cy="5964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60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Content</a:t>
            </a:r>
            <a:endParaRPr dirty="0"/>
          </a:p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-177800" algn="l" rtl="0">
              <a:spcBef>
                <a:spcPts val="1000"/>
              </a:spcBef>
              <a:spcAft>
                <a:spcPts val="0"/>
              </a:spcAft>
              <a:buClr>
                <a:srgbClr val="D1D5DB"/>
              </a:buClr>
              <a:buSzPts val="2800"/>
              <a:buFont typeface="Calibri"/>
              <a:buAutoNum type="arabicPeriod"/>
            </a:pPr>
            <a:r>
              <a:rPr lang="fr-FR" sz="28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Hotels Challenges</a:t>
            </a:r>
            <a:endParaRPr dirty="0"/>
          </a:p>
          <a:p>
            <a:pPr marL="0" marR="0" lvl="0" indent="-177800" algn="l" rtl="0">
              <a:spcBef>
                <a:spcPts val="1000"/>
              </a:spcBef>
              <a:spcAft>
                <a:spcPts val="0"/>
              </a:spcAft>
              <a:buClr>
                <a:srgbClr val="D1D5DB"/>
              </a:buClr>
              <a:buSzPts val="2800"/>
              <a:buFont typeface="Calibri"/>
              <a:buAutoNum type="arabicPeriod"/>
            </a:pPr>
            <a:r>
              <a:rPr lang="fr-FR" sz="2800" b="0" i="0" dirty="0" err="1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Integrating</a:t>
            </a:r>
            <a:r>
              <a:rPr lang="fr-FR" sz="28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KNX and Non-KNX </a:t>
            </a:r>
            <a:r>
              <a:rPr lang="fr-FR" sz="2800" b="0" i="0" dirty="0" err="1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Protocols</a:t>
            </a:r>
            <a:endParaRPr sz="2800" b="0" i="0" dirty="0">
              <a:solidFill>
                <a:srgbClr val="D1D5D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-177800" algn="l" rtl="0">
              <a:spcBef>
                <a:spcPts val="1000"/>
              </a:spcBef>
              <a:spcAft>
                <a:spcPts val="0"/>
              </a:spcAft>
              <a:buClr>
                <a:srgbClr val="D1D5DB"/>
              </a:buClr>
              <a:buSzPts val="2800"/>
              <a:buFont typeface="Calibri"/>
              <a:buAutoNum type="arabicPeriod"/>
            </a:pPr>
            <a:r>
              <a:rPr lang="fr-FR" sz="28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Solutions </a:t>
            </a:r>
            <a:r>
              <a:rPr lang="fr-FR" sz="2800" b="0" i="0" dirty="0" err="1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Integration</a:t>
            </a:r>
            <a:endParaRPr dirty="0"/>
          </a:p>
          <a:p>
            <a:pPr marL="0" marR="0" lvl="0" indent="-177800" algn="l" rtl="0">
              <a:spcBef>
                <a:spcPts val="1000"/>
              </a:spcBef>
              <a:spcAft>
                <a:spcPts val="0"/>
              </a:spcAft>
              <a:buClr>
                <a:srgbClr val="D1D5DB"/>
              </a:buClr>
              <a:buSzPts val="2800"/>
              <a:buFont typeface="Calibri"/>
              <a:buAutoNum type="arabicPeriod"/>
            </a:pPr>
            <a:r>
              <a:rPr lang="fr-FR" sz="28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Application Scenarios and Cases.</a:t>
            </a:r>
            <a:endParaRPr dirty="0"/>
          </a:p>
          <a:p>
            <a:pPr marL="0" marR="0" lvl="0" indent="-177800" algn="l" rtl="0">
              <a:spcBef>
                <a:spcPts val="1000"/>
              </a:spcBef>
              <a:spcAft>
                <a:spcPts val="0"/>
              </a:spcAft>
              <a:buClr>
                <a:srgbClr val="D1D5DB"/>
              </a:buClr>
              <a:buSzPts val="2800"/>
              <a:buFont typeface="Calibri"/>
              <a:buAutoNum type="arabicPeriod"/>
            </a:pPr>
            <a:r>
              <a:rPr lang="fr-FR" sz="28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Q&amp;A and Discussion</a:t>
            </a:r>
            <a:endParaRPr dirty="0"/>
          </a:p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fr-FR" sz="60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6000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 rot="-5400000">
            <a:off x="2667002" y="-2667000"/>
            <a:ext cx="6858000" cy="12191999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5"/>
          <p:cNvSpPr/>
          <p:nvPr/>
        </p:nvSpPr>
        <p:spPr>
          <a:xfrm rot="-5400000">
            <a:off x="2655651" y="-2655651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503267" y="579770"/>
            <a:ext cx="11104533" cy="1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fr-FR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6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Disjointed Automation protocols and solutions</a:t>
            </a:r>
            <a:endParaRPr sz="4400" i="1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3091537" y="1430657"/>
            <a:ext cx="1768487" cy="407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50" i="1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274320" y="274320"/>
            <a:ext cx="7319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D1D5DB"/>
              </a:buClr>
              <a:buSzPts val="2400"/>
              <a:buFont typeface="Calibri"/>
              <a:buAutoNum type="arabicPeriod"/>
            </a:pPr>
            <a:r>
              <a:rPr lang="fr-FR" sz="2400" b="1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Hotels Automation Challenges</a:t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1229253" y="2339118"/>
            <a:ext cx="2669994" cy="34632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7059134" y="1761016"/>
            <a:ext cx="3005794" cy="130283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33614" y="2571645"/>
            <a:ext cx="1261271" cy="601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1424" y="3490121"/>
            <a:ext cx="1525650" cy="486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8034" y="3763751"/>
            <a:ext cx="1352429" cy="1361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30659" y="5019786"/>
            <a:ext cx="2267177" cy="46125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5"/>
          <p:cNvSpPr txBox="1"/>
          <p:nvPr/>
        </p:nvSpPr>
        <p:spPr>
          <a:xfrm>
            <a:off x="1427125" y="1846525"/>
            <a:ext cx="343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DBDB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Automation Protocols</a:t>
            </a:r>
            <a:endParaRPr sz="1800" b="1">
              <a:solidFill>
                <a:srgbClr val="DBDBD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07219" y="3490121"/>
            <a:ext cx="1527213" cy="152721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/>
          <p:nvPr/>
        </p:nvSpPr>
        <p:spPr>
          <a:xfrm>
            <a:off x="7059134" y="3288172"/>
            <a:ext cx="3005794" cy="130283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7059134" y="4779430"/>
            <a:ext cx="3005794" cy="130283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22555" y="4961459"/>
            <a:ext cx="1016801" cy="101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094318" y="5338600"/>
            <a:ext cx="1915648" cy="18449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5"/>
          <p:cNvSpPr txBox="1"/>
          <p:nvPr/>
        </p:nvSpPr>
        <p:spPr>
          <a:xfrm>
            <a:off x="10101507" y="5285193"/>
            <a:ext cx="2354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DBDB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Access Control</a:t>
            </a:r>
            <a:endParaRPr sz="1800" b="1">
              <a:solidFill>
                <a:srgbClr val="DBDBD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29" name="Google Shape;129;p1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835220" y="1783227"/>
            <a:ext cx="660917" cy="124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85341" y="1870795"/>
            <a:ext cx="1016801" cy="10168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5"/>
          <p:cNvSpPr txBox="1"/>
          <p:nvPr/>
        </p:nvSpPr>
        <p:spPr>
          <a:xfrm>
            <a:off x="10122322" y="2230764"/>
            <a:ext cx="2354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DBDB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PMS Softwares</a:t>
            </a:r>
            <a:endParaRPr sz="1800" b="1">
              <a:solidFill>
                <a:srgbClr val="DBDBD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85341" y="3465690"/>
            <a:ext cx="1016801" cy="101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820940" y="3586904"/>
            <a:ext cx="666823" cy="66682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5"/>
          <p:cNvSpPr txBox="1"/>
          <p:nvPr/>
        </p:nvSpPr>
        <p:spPr>
          <a:xfrm>
            <a:off x="10197326" y="3871813"/>
            <a:ext cx="2354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DBDB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Alarm Systems</a:t>
            </a:r>
            <a:endParaRPr sz="1800" b="1">
              <a:solidFill>
                <a:srgbClr val="DBDBD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/>
          <p:nvPr/>
        </p:nvSpPr>
        <p:spPr>
          <a:xfrm rot="-5400000">
            <a:off x="2667002" y="-2667000"/>
            <a:ext cx="6858000" cy="12191999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6"/>
          <p:cNvSpPr/>
          <p:nvPr/>
        </p:nvSpPr>
        <p:spPr>
          <a:xfrm rot="-54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503267" y="579770"/>
            <a:ext cx="11104533" cy="1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fr-FR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6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3091537" y="1430657"/>
            <a:ext cx="1768487" cy="407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50" i="1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274320" y="274320"/>
            <a:ext cx="7319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D1D5DB"/>
              </a:buClr>
              <a:buSzPts val="2400"/>
              <a:buFont typeface="Calibri"/>
              <a:buAutoNum type="arabicPeriod"/>
            </a:pPr>
            <a:r>
              <a:rPr lang="fr-FR" sz="2400" b="1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Hotels Automation Challenges</a:t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main challenges hotels face</a:t>
            </a:r>
            <a:endParaRPr sz="4400" i="1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47" name="Google Shape;14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654" y="2399838"/>
            <a:ext cx="2690037" cy="269003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/>
          <p:nvPr/>
        </p:nvSpPr>
        <p:spPr>
          <a:xfrm>
            <a:off x="726383" y="5198065"/>
            <a:ext cx="31047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Fragmented ecosystems</a:t>
            </a:r>
            <a:endParaRPr sz="1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49" name="Google Shape;149;p16" descr="Blog - Fueling For Recover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1474" y="2399839"/>
            <a:ext cx="2690037" cy="269003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6"/>
          <p:cNvSpPr txBox="1"/>
          <p:nvPr/>
        </p:nvSpPr>
        <p:spPr>
          <a:xfrm>
            <a:off x="4755235" y="5198066"/>
            <a:ext cx="31047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Energy deficiency</a:t>
            </a:r>
            <a:endParaRPr sz="1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8653864" y="2399838"/>
            <a:ext cx="2690037" cy="26900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16" descr="Security breach Generic color lineal-color icon | Freepik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2922" y="2743255"/>
            <a:ext cx="2039679" cy="203967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 txBox="1"/>
          <p:nvPr/>
        </p:nvSpPr>
        <p:spPr>
          <a:xfrm>
            <a:off x="9106751" y="5198065"/>
            <a:ext cx="31047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Security breaches</a:t>
            </a:r>
            <a:endParaRPr sz="1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/>
          <p:nvPr/>
        </p:nvSpPr>
        <p:spPr>
          <a:xfrm rot="-5400000">
            <a:off x="2667002" y="-2667000"/>
            <a:ext cx="6858000" cy="12191999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/>
          <p:nvPr/>
        </p:nvSpPr>
        <p:spPr>
          <a:xfrm rot="-54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7"/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503267" y="579770"/>
            <a:ext cx="11104533" cy="1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fr-FR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6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3091537" y="1430657"/>
            <a:ext cx="1768487" cy="407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50" i="1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274320" y="274320"/>
            <a:ext cx="7319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D1D5DB"/>
              </a:buClr>
              <a:buSzPts val="2400"/>
              <a:buFont typeface="Calibri"/>
              <a:buAutoNum type="arabicPeriod"/>
            </a:pPr>
            <a:r>
              <a:rPr lang="fr-FR" sz="2400" b="1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Hotels Automation Challenges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Impact of </a:t>
            </a:r>
            <a:r>
              <a:rPr lang="fr-FR" sz="2400" i="1" dirty="0" err="1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These</a:t>
            </a:r>
            <a:r>
              <a:rPr lang="fr-FR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Challenges on Hotels</a:t>
            </a:r>
            <a:endParaRPr sz="4400" i="1" dirty="0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274320" y="5198068"/>
            <a:ext cx="31047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Poor Guest Experience</a:t>
            </a:r>
            <a:endParaRPr sz="1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3934031" y="5141496"/>
            <a:ext cx="31047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High Energy Bills</a:t>
            </a:r>
            <a:endParaRPr sz="1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6558459" y="5170385"/>
            <a:ext cx="31047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Operational Complexity</a:t>
            </a:r>
            <a:endParaRPr sz="1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9" name="Google Shape;16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320" y="2440686"/>
            <a:ext cx="2512471" cy="251247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70" name="Google Shape;17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1044" y="2468509"/>
            <a:ext cx="2496127" cy="249612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7"/>
          <p:cNvSpPr txBox="1"/>
          <p:nvPr/>
        </p:nvSpPr>
        <p:spPr>
          <a:xfrm>
            <a:off x="10055446" y="5200506"/>
            <a:ext cx="31047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Security Risks</a:t>
            </a:r>
            <a:endParaRPr sz="18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2" name="Google Shape;172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58459" y="2497398"/>
            <a:ext cx="2496127" cy="249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3741" y="2488692"/>
            <a:ext cx="2455759" cy="2455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/>
          <p:cNvSpPr/>
          <p:nvPr/>
        </p:nvSpPr>
        <p:spPr>
          <a:xfrm rot="-5400000">
            <a:off x="2667002" y="-2667000"/>
            <a:ext cx="6858000" cy="12191999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8"/>
          <p:cNvSpPr/>
          <p:nvPr/>
        </p:nvSpPr>
        <p:spPr>
          <a:xfrm rot="-54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8"/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503267" y="579770"/>
            <a:ext cx="11104533" cy="1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fr-FR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6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2" name="Google Shape;182;p18"/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3533017" y="3280851"/>
            <a:ext cx="865898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How We Solve Hospitality Challenges ?</a:t>
            </a:r>
            <a:endParaRPr/>
          </a:p>
        </p:txBody>
      </p:sp>
      <p:sp>
        <p:nvSpPr>
          <p:cNvPr id="184" name="Google Shape;184;p18"/>
          <p:cNvSpPr txBox="1"/>
          <p:nvPr/>
        </p:nvSpPr>
        <p:spPr>
          <a:xfrm>
            <a:off x="3091537" y="1430657"/>
            <a:ext cx="1768487" cy="407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50" i="1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 rot="-5400000">
            <a:off x="2667002" y="-2667000"/>
            <a:ext cx="6858000" cy="12191999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9"/>
          <p:cNvSpPr/>
          <p:nvPr/>
        </p:nvSpPr>
        <p:spPr>
          <a:xfrm rot="-54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9"/>
          <p:cNvSpPr txBox="1"/>
          <p:nvPr/>
        </p:nvSpPr>
        <p:spPr>
          <a:xfrm>
            <a:off x="503267" y="579770"/>
            <a:ext cx="11104533" cy="1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fr-FR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6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3091537" y="1430657"/>
            <a:ext cx="1768487" cy="407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50" i="1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274326" y="274325"/>
            <a:ext cx="11820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</a:t>
            </a:r>
            <a:r>
              <a:rPr lang="fr-FR" sz="2400" b="0" i="0" dirty="0" err="1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Integrating</a:t>
            </a:r>
            <a:r>
              <a:rPr lang="fr-FR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KNX and Non-KNX </a:t>
            </a:r>
            <a:r>
              <a:rPr lang="fr-FR" sz="2400" b="0" i="0" dirty="0" err="1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Protocols</a:t>
            </a:r>
            <a:endParaRPr sz="2400" b="0" i="0" dirty="0">
              <a:solidFill>
                <a:srgbClr val="D1D5D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635000" y="1267658"/>
            <a:ext cx="7620000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000" b="1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For System Integrators:</a:t>
            </a:r>
            <a:endParaRPr lang="en-US" sz="16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GRMS is key for winning hospitality projects and enables cross-selling.</a:t>
            </a:r>
            <a:endParaRPr lang="en-US"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Rapidly growing global market, including new and retrofit projects.</a:t>
            </a:r>
            <a:endParaRPr lang="en-US"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Few competitors offer a full product range.</a:t>
            </a:r>
            <a:endParaRPr lang="en-US"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Simplifies compliance with new regulations. (</a:t>
            </a:r>
            <a:r>
              <a:rPr lang="en-US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e.g</a:t>
            </a:r>
            <a:r>
              <a:rPr lang="en-US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, energy efficiency, </a:t>
            </a:r>
            <a:endParaRPr lang="en-US"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      ease of use, Co2 emission, flexibility …)</a:t>
            </a:r>
            <a:endParaRPr lang="en-US"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9"/>
          <p:cNvSpPr txBox="1"/>
          <p:nvPr/>
        </p:nvSpPr>
        <p:spPr>
          <a:xfrm>
            <a:off x="565620" y="4211953"/>
            <a:ext cx="7620000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fr-FR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Hotels: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Differentiate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 </a:t>
            </a: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with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 a unique </a:t>
            </a: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customer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 </a:t>
            </a: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experience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.</a:t>
            </a:r>
            <a:endParaRPr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Enhance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 </a:t>
            </a: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comfort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, </a:t>
            </a: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ease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 of use, and innovation</a:t>
            </a:r>
            <a:endParaRPr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Boost satisfaction and </a:t>
            </a: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loyalty</a:t>
            </a:r>
            <a:endParaRPr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Implement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 </a:t>
            </a: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cost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-efficient scenarios for </a:t>
            </a:r>
            <a:r>
              <a:rPr lang="fr-FR" sz="1700" dirty="0" err="1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guests</a:t>
            </a:r>
            <a:r>
              <a:rPr lang="fr-FR" sz="1700" dirty="0">
                <a:solidFill>
                  <a:schemeClr val="lt1"/>
                </a:solidFill>
                <a:latin typeface="Gotham" panose="02000604040000020004" pitchFamily="2" charset="0"/>
                <a:ea typeface="Calibri"/>
                <a:cs typeface="Calibri"/>
                <a:sym typeface="Calibri"/>
              </a:rPr>
              <a:t> and staff.</a:t>
            </a:r>
            <a:endParaRPr sz="1700" dirty="0">
              <a:solidFill>
                <a:schemeClr val="dk1"/>
              </a:solidFill>
              <a:latin typeface="Gotham" panose="02000604040000020004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55000" y="1098602"/>
            <a:ext cx="3371380" cy="229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55000" y="3558911"/>
            <a:ext cx="3371380" cy="2249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"/>
          <p:cNvSpPr/>
          <p:nvPr/>
        </p:nvSpPr>
        <p:spPr>
          <a:xfrm rot="-5400000">
            <a:off x="2667002" y="-2667000"/>
            <a:ext cx="6858000" cy="12191999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"/>
          <p:cNvSpPr/>
          <p:nvPr/>
        </p:nvSpPr>
        <p:spPr>
          <a:xfrm rot="-54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217088" y="6493867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6"/>
              <a:buFont typeface="Arial"/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05984" y="5740939"/>
            <a:ext cx="1481456" cy="82912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0"/>
          <p:cNvSpPr/>
          <p:nvPr/>
        </p:nvSpPr>
        <p:spPr>
          <a:xfrm>
            <a:off x="4716348" y="1214865"/>
            <a:ext cx="1476000" cy="1073100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9" name="Google Shape;209;p20"/>
          <p:cNvCxnSpPr>
            <a:stCxn id="210" idx="0"/>
            <a:endCxn id="208" idx="2"/>
          </p:cNvCxnSpPr>
          <p:nvPr/>
        </p:nvCxnSpPr>
        <p:spPr>
          <a:xfrm rot="10800000">
            <a:off x="5454338" y="2287984"/>
            <a:ext cx="32100" cy="761700"/>
          </a:xfrm>
          <a:prstGeom prst="straightConnector1">
            <a:avLst/>
          </a:prstGeom>
          <a:noFill/>
          <a:ln w="25400" cap="flat" cmpd="sng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211" name="Google Shape;211;p20"/>
          <p:cNvSpPr txBox="1"/>
          <p:nvPr/>
        </p:nvSpPr>
        <p:spPr>
          <a:xfrm>
            <a:off x="4984765" y="1428260"/>
            <a:ext cx="939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In-room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1822698" y="2909678"/>
            <a:ext cx="1475995" cy="1073021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3" name="Google Shape;213;p20"/>
          <p:cNvCxnSpPr/>
          <p:nvPr/>
        </p:nvCxnSpPr>
        <p:spPr>
          <a:xfrm flipH="1">
            <a:off x="3298693" y="3475508"/>
            <a:ext cx="1182933" cy="15021"/>
          </a:xfrm>
          <a:prstGeom prst="straightConnector1">
            <a:avLst/>
          </a:prstGeom>
          <a:noFill/>
          <a:ln w="25400" cap="flat" cmpd="sng">
            <a:solidFill>
              <a:srgbClr val="FFFF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14" name="Google Shape;214;p20"/>
          <p:cNvSpPr txBox="1"/>
          <p:nvPr/>
        </p:nvSpPr>
        <p:spPr>
          <a:xfrm>
            <a:off x="1858362" y="3193742"/>
            <a:ext cx="1440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fr-FR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Common areas</a:t>
            </a:r>
            <a:br>
              <a:rPr lang="fr-FR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4684223" y="4801296"/>
            <a:ext cx="1475995" cy="1073021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0"/>
          <p:cNvSpPr/>
          <p:nvPr/>
        </p:nvSpPr>
        <p:spPr>
          <a:xfrm>
            <a:off x="7429473" y="2903972"/>
            <a:ext cx="1475995" cy="1073021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7" name="Google Shape;217;p20"/>
          <p:cNvCxnSpPr>
            <a:stCxn id="215" idx="0"/>
          </p:cNvCxnSpPr>
          <p:nvPr/>
        </p:nvCxnSpPr>
        <p:spPr>
          <a:xfrm rot="10800000">
            <a:off x="5391621" y="3906996"/>
            <a:ext cx="30600" cy="894300"/>
          </a:xfrm>
          <a:prstGeom prst="straightConnector1">
            <a:avLst/>
          </a:prstGeom>
          <a:noFill/>
          <a:ln w="25400" cap="flat" cmpd="sng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218" name="Google Shape;218;p20"/>
          <p:cNvSpPr txBox="1"/>
          <p:nvPr/>
        </p:nvSpPr>
        <p:spPr>
          <a:xfrm>
            <a:off x="4860207" y="5204471"/>
            <a:ext cx="11240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PMS/BMS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9" name="Google Shape;219;p20"/>
          <p:cNvCxnSpPr>
            <a:cxnSpLocks/>
            <a:stCxn id="220" idx="1"/>
          </p:cNvCxnSpPr>
          <p:nvPr/>
        </p:nvCxnSpPr>
        <p:spPr>
          <a:xfrm flipH="1">
            <a:off x="6512897" y="3515895"/>
            <a:ext cx="894929" cy="0"/>
          </a:xfrm>
          <a:prstGeom prst="straightConnector1">
            <a:avLst/>
          </a:prstGeom>
          <a:noFill/>
          <a:ln w="25400" cap="flat" cmpd="sng">
            <a:solidFill>
              <a:srgbClr val="FFFF00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220" name="Google Shape;220;p20"/>
          <p:cNvSpPr txBox="1"/>
          <p:nvPr/>
        </p:nvSpPr>
        <p:spPr>
          <a:xfrm>
            <a:off x="7407826" y="3192729"/>
            <a:ext cx="15542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Access Control</a:t>
            </a:r>
            <a:b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server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18513" y="1038672"/>
            <a:ext cx="847675" cy="40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09138" y="1149496"/>
            <a:ext cx="1329031" cy="1329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14060" y="2266576"/>
            <a:ext cx="1207393" cy="307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63169" y="2742951"/>
            <a:ext cx="1119188" cy="559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896519" y="3383025"/>
            <a:ext cx="1270000" cy="258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94962" y="3765010"/>
            <a:ext cx="1364110" cy="614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958994" y="4371518"/>
            <a:ext cx="618023" cy="618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696991" y="4371518"/>
            <a:ext cx="673939" cy="54791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/>
          <p:nvPr/>
        </p:nvSpPr>
        <p:spPr>
          <a:xfrm>
            <a:off x="4459979" y="3049684"/>
            <a:ext cx="2052918" cy="851647"/>
          </a:xfrm>
          <a:prstGeom prst="roundRect">
            <a:avLst>
              <a:gd name="adj" fmla="val 16667"/>
            </a:avLst>
          </a:prstGeom>
          <a:noFill/>
          <a:ln w="3175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fr-FR" sz="4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GRMS</a:t>
            </a:r>
            <a:endParaRPr sz="4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2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515219" y="4042703"/>
            <a:ext cx="1329380" cy="19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809303" y="4147574"/>
            <a:ext cx="741212" cy="741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453957" y="4780715"/>
            <a:ext cx="1469610" cy="163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687869" y="4782154"/>
            <a:ext cx="748464" cy="374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651149" y="5156386"/>
            <a:ext cx="914974" cy="311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673236" y="5171652"/>
            <a:ext cx="863945" cy="8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0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768844" y="5842951"/>
            <a:ext cx="672728" cy="329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0"/>
          <p:cNvSpPr txBox="1"/>
          <p:nvPr/>
        </p:nvSpPr>
        <p:spPr>
          <a:xfrm>
            <a:off x="274320" y="27432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Integrating KNX and Non-KNX Protocols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6670"/>
          </a:srgbClr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;p20">
            <a:extLst>
              <a:ext uri="{FF2B5EF4-FFF2-40B4-BE49-F238E27FC236}">
                <a16:creationId xmlns:a16="http://schemas.microsoft.com/office/drawing/2014/main" id="{DF7FE48B-0137-0B6F-4005-72E13084882A}"/>
              </a:ext>
            </a:extLst>
          </p:cNvPr>
          <p:cNvSpPr/>
          <p:nvPr/>
        </p:nvSpPr>
        <p:spPr>
          <a:xfrm rot="162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6"/>
          <p:cNvSpPr txBox="1"/>
          <p:nvPr/>
        </p:nvSpPr>
        <p:spPr>
          <a:xfrm>
            <a:off x="217088" y="6493867"/>
            <a:ext cx="29859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pic>
        <p:nvPicPr>
          <p:cNvPr id="349" name="Google Shape;34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05984" y="5740939"/>
            <a:ext cx="1481456" cy="829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7977" y="2134430"/>
            <a:ext cx="3893641" cy="389364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6"/>
          <p:cNvSpPr/>
          <p:nvPr/>
        </p:nvSpPr>
        <p:spPr>
          <a:xfrm>
            <a:off x="5189398" y="1632346"/>
            <a:ext cx="2030100" cy="1491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2" name="Google Shape;352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41931" y="1712522"/>
            <a:ext cx="1725134" cy="1330597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6"/>
          <p:cNvSpPr/>
          <p:nvPr/>
        </p:nvSpPr>
        <p:spPr>
          <a:xfrm>
            <a:off x="7474331" y="1836935"/>
            <a:ext cx="1085400" cy="1154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4" name="Google Shape;354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59926" y="1887634"/>
            <a:ext cx="924459" cy="1059277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6"/>
          <p:cNvSpPr/>
          <p:nvPr/>
        </p:nvSpPr>
        <p:spPr>
          <a:xfrm>
            <a:off x="8828363" y="1825249"/>
            <a:ext cx="1085400" cy="1154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6" name="Google Shape;356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25252" y="1912310"/>
            <a:ext cx="944740" cy="940086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6"/>
          <p:cNvSpPr/>
          <p:nvPr/>
        </p:nvSpPr>
        <p:spPr>
          <a:xfrm>
            <a:off x="10186665" y="2535863"/>
            <a:ext cx="947700" cy="1628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Google Shape;358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43386" y="2649092"/>
            <a:ext cx="821460" cy="140201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6"/>
          <p:cNvSpPr/>
          <p:nvPr/>
        </p:nvSpPr>
        <p:spPr>
          <a:xfrm>
            <a:off x="8789727" y="4402843"/>
            <a:ext cx="3310800" cy="732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p2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74882" y="4417861"/>
            <a:ext cx="3128953" cy="689084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6"/>
          <p:cNvSpPr/>
          <p:nvPr/>
        </p:nvSpPr>
        <p:spPr>
          <a:xfrm>
            <a:off x="4788138" y="5680856"/>
            <a:ext cx="5210400" cy="98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Google Shape;362;p2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38937" y="5736979"/>
            <a:ext cx="2135059" cy="870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07077" y="5783338"/>
            <a:ext cx="1562575" cy="85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635812" y="5962436"/>
            <a:ext cx="878115" cy="614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577073" y="5711336"/>
            <a:ext cx="330884" cy="88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6"/>
          <p:cNvSpPr txBox="1"/>
          <p:nvPr/>
        </p:nvSpPr>
        <p:spPr>
          <a:xfrm>
            <a:off x="127980" y="2215094"/>
            <a:ext cx="50775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AutoNum type="arabicPeriod"/>
            </a:pPr>
            <a:r>
              <a:rPr lang="fr-FR" sz="1800" b="1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Sensors</a:t>
            </a:r>
            <a:endParaRPr sz="1800" b="1" dirty="0">
              <a:solidFill>
                <a:schemeClr val="lt1"/>
              </a:solidFill>
              <a:latin typeface="Gotham" panose="02000604040000020004" pitchFamily="2" charset="0"/>
              <a:ea typeface="Montserrat Medium"/>
              <a:cs typeface="Montserrat Medium"/>
              <a:sym typeface="Montserrat Medium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Touch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 Panels (Full control, Thermostat, DND/MUR …)</a:t>
            </a:r>
            <a:endParaRPr dirty="0">
              <a:latin typeface="Gotham" panose="02000604040000020004" pitchFamily="2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Keypads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 (Full control, thermostat, DND/MUR…)</a:t>
            </a:r>
            <a:endParaRPr dirty="0">
              <a:latin typeface="Gotham" panose="02000604040000020004" pitchFamily="2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Multi 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Sensors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 (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virtual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 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card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 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holder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, I/O, Thermostat…)</a:t>
            </a:r>
            <a:endParaRPr sz="1400" b="0" i="0" u="none" strike="noStrike" cap="none" dirty="0">
              <a:solidFill>
                <a:schemeClr val="lt1"/>
              </a:solidFill>
              <a:latin typeface="Gotham" panose="02000604040000020004" pitchFamily="2" charset="0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7" name="Google Shape;367;p26"/>
          <p:cNvSpPr txBox="1"/>
          <p:nvPr/>
        </p:nvSpPr>
        <p:spPr>
          <a:xfrm>
            <a:off x="100497" y="4294039"/>
            <a:ext cx="50775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2.   Modules</a:t>
            </a:r>
            <a:endParaRPr dirty="0">
              <a:latin typeface="Gotham" panose="02000604040000020004" pitchFamily="2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iS12 master control (KNX/EIO)</a:t>
            </a:r>
            <a:endParaRPr dirty="0">
              <a:latin typeface="Gotham" panose="02000604040000020004" pitchFamily="2" charset="0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KNX 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Actuators</a:t>
            </a:r>
            <a:endParaRPr sz="1400" b="0" i="0" u="none" strike="noStrike" cap="none" dirty="0">
              <a:solidFill>
                <a:schemeClr val="lt1"/>
              </a:solidFill>
              <a:latin typeface="Gotham" panose="02000604040000020004" pitchFamily="2" charset="0"/>
              <a:ea typeface="Montserrat Medium"/>
              <a:cs typeface="Montserrat Medium"/>
              <a:sym typeface="Montserrat Medium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KNX AC 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Gateways</a:t>
            </a:r>
            <a:endParaRPr sz="1400" b="0" i="0" u="none" strike="noStrike" cap="none" dirty="0">
              <a:solidFill>
                <a:schemeClr val="lt1"/>
              </a:solidFill>
              <a:latin typeface="Gotham" panose="02000604040000020004" pitchFamily="2" charset="0"/>
              <a:ea typeface="Montserrat Medium"/>
              <a:cs typeface="Montserrat Medium"/>
              <a:sym typeface="Montserrat Medium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KNX 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Binary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Gotham" panose="02000604040000020004" pitchFamily="2" charset="0"/>
                <a:ea typeface="Montserrat Medium"/>
                <a:cs typeface="Montserrat Medium"/>
                <a:sym typeface="Montserrat Medium"/>
              </a:rPr>
              <a:t> Inputs</a:t>
            </a:r>
            <a:endParaRPr dirty="0">
              <a:latin typeface="Gotham" panose="02000604040000020004" pitchFamily="2" charset="0"/>
            </a:endParaRPr>
          </a:p>
        </p:txBody>
      </p:sp>
      <p:sp>
        <p:nvSpPr>
          <p:cNvPr id="5" name="Google Shape;236;p20">
            <a:extLst>
              <a:ext uri="{FF2B5EF4-FFF2-40B4-BE49-F238E27FC236}">
                <a16:creationId xmlns:a16="http://schemas.microsoft.com/office/drawing/2014/main" id="{30DA01C5-C787-8FF6-7DC7-9877C7A2A34A}"/>
              </a:ext>
            </a:extLst>
          </p:cNvPr>
          <p:cNvSpPr txBox="1"/>
          <p:nvPr/>
        </p:nvSpPr>
        <p:spPr>
          <a:xfrm>
            <a:off x="274320" y="27432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Integrating KNX and Non-KNX Protocols</a:t>
            </a:r>
          </a:p>
        </p:txBody>
      </p:sp>
      <p:sp>
        <p:nvSpPr>
          <p:cNvPr id="6" name="Google Shape;165;p17">
            <a:extLst>
              <a:ext uri="{FF2B5EF4-FFF2-40B4-BE49-F238E27FC236}">
                <a16:creationId xmlns:a16="http://schemas.microsoft.com/office/drawing/2014/main" id="{55744A84-327D-CCCA-231C-7D9F62FC6ED1}"/>
              </a:ext>
            </a:extLst>
          </p:cNvPr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In-Room KNX Control</a:t>
            </a:r>
            <a:endParaRPr sz="4400" i="1" dirty="0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94A">
            <a:alpha val="66670"/>
          </a:srgbClr>
        </a:soli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;p20">
            <a:extLst>
              <a:ext uri="{FF2B5EF4-FFF2-40B4-BE49-F238E27FC236}">
                <a16:creationId xmlns:a16="http://schemas.microsoft.com/office/drawing/2014/main" id="{786F5CC9-1B57-0962-018D-6D5B3B67F59E}"/>
              </a:ext>
            </a:extLst>
          </p:cNvPr>
          <p:cNvSpPr/>
          <p:nvPr/>
        </p:nvSpPr>
        <p:spPr>
          <a:xfrm rot="162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7"/>
          <p:cNvSpPr txBox="1"/>
          <p:nvPr/>
        </p:nvSpPr>
        <p:spPr>
          <a:xfrm>
            <a:off x="217088" y="6493867"/>
            <a:ext cx="29859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pic>
        <p:nvPicPr>
          <p:cNvPr id="376" name="Google Shape;37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05984" y="5740939"/>
            <a:ext cx="1481456" cy="829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3577" y="2261430"/>
            <a:ext cx="3893641" cy="3893641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7"/>
          <p:cNvSpPr/>
          <p:nvPr/>
        </p:nvSpPr>
        <p:spPr>
          <a:xfrm>
            <a:off x="5189398" y="1860946"/>
            <a:ext cx="2030100" cy="1491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9" name="Google Shape;379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41931" y="1941122"/>
            <a:ext cx="1725134" cy="1330597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7"/>
          <p:cNvSpPr/>
          <p:nvPr/>
        </p:nvSpPr>
        <p:spPr>
          <a:xfrm>
            <a:off x="10186665" y="2764463"/>
            <a:ext cx="947700" cy="1628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1" name="Google Shape;381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43386" y="2877692"/>
            <a:ext cx="821460" cy="140201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7"/>
          <p:cNvSpPr/>
          <p:nvPr/>
        </p:nvSpPr>
        <p:spPr>
          <a:xfrm>
            <a:off x="8789727" y="4631443"/>
            <a:ext cx="3310800" cy="732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" name="Google Shape;383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74882" y="4646461"/>
            <a:ext cx="3128953" cy="689084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7"/>
          <p:cNvSpPr txBox="1"/>
          <p:nvPr/>
        </p:nvSpPr>
        <p:spPr>
          <a:xfrm>
            <a:off x="213131" y="2499080"/>
            <a:ext cx="50775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AutoNum type="arabicPeriod"/>
            </a:pPr>
            <a:r>
              <a:rPr lang="fr-FR" sz="1800" b="1" dirty="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Sensors</a:t>
            </a:r>
            <a:endParaRPr sz="1800" b="1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Touch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Panels (Full control, Thermostat, DND/MUR …)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Keypads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(Full control, thermostat, DND/MUR…)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Multi 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Sensors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</a:t>
            </a:r>
            <a:r>
              <a:rPr lang="fr-FR" sz="1400" b="0" i="0" u="none" strike="noStrike" cap="none" dirty="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Presence</a:t>
            </a:r>
            <a:r>
              <a:rPr lang="fr-FR" sz="14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Motion, water flood, thermostat etc…)</a:t>
            </a:r>
            <a:endParaRPr sz="1400" b="0" i="0" u="none" strike="noStrike" cap="none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5" name="Google Shape;385;p27"/>
          <p:cNvSpPr txBox="1"/>
          <p:nvPr/>
        </p:nvSpPr>
        <p:spPr>
          <a:xfrm>
            <a:off x="144923" y="4865651"/>
            <a:ext cx="50775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  Modules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iS12 master control </a:t>
            </a:r>
            <a:endParaRPr dirty="0"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fr-FR" sz="14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EIO Modules</a:t>
            </a:r>
            <a:endParaRPr dirty="0"/>
          </a:p>
        </p:txBody>
      </p:sp>
      <p:sp>
        <p:nvSpPr>
          <p:cNvPr id="386" name="Google Shape;386;p27"/>
          <p:cNvSpPr/>
          <p:nvPr/>
        </p:nvSpPr>
        <p:spPr>
          <a:xfrm>
            <a:off x="7474331" y="2065535"/>
            <a:ext cx="1085400" cy="1154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7" name="Google Shape;387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51611" y="2160840"/>
            <a:ext cx="944740" cy="940086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7"/>
          <p:cNvSpPr/>
          <p:nvPr/>
        </p:nvSpPr>
        <p:spPr>
          <a:xfrm>
            <a:off x="8866746" y="2019812"/>
            <a:ext cx="1085400" cy="1154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9" name="Google Shape;389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24046" y="2072233"/>
            <a:ext cx="2044426" cy="1149989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27"/>
          <p:cNvSpPr/>
          <p:nvPr/>
        </p:nvSpPr>
        <p:spPr>
          <a:xfrm>
            <a:off x="5835721" y="5798676"/>
            <a:ext cx="4012742" cy="98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1" name="Google Shape;391;p2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99535" y="5851506"/>
            <a:ext cx="2135059" cy="870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24046" y="5881451"/>
            <a:ext cx="1350694" cy="8108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5;p17">
            <a:extLst>
              <a:ext uri="{FF2B5EF4-FFF2-40B4-BE49-F238E27FC236}">
                <a16:creationId xmlns:a16="http://schemas.microsoft.com/office/drawing/2014/main" id="{DD1892C3-5A13-2038-D80D-D84DC7B1E263}"/>
              </a:ext>
            </a:extLst>
          </p:cNvPr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In-Room EIO Control</a:t>
            </a:r>
            <a:endParaRPr sz="4400" i="1" dirty="0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" name="Google Shape;236;p20">
            <a:extLst>
              <a:ext uri="{FF2B5EF4-FFF2-40B4-BE49-F238E27FC236}">
                <a16:creationId xmlns:a16="http://schemas.microsoft.com/office/drawing/2014/main" id="{442D78CC-4C59-4DE2-C617-E15FF0A285C2}"/>
              </a:ext>
            </a:extLst>
          </p:cNvPr>
          <p:cNvSpPr txBox="1"/>
          <p:nvPr/>
        </p:nvSpPr>
        <p:spPr>
          <a:xfrm>
            <a:off x="274320" y="27432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Integrating KNX and Non-KNX Protocols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52159-0E0B-F94B-92ED-034D251D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4">
            <a:extLst>
              <a:ext uri="{FF2B5EF4-FFF2-40B4-BE49-F238E27FC236}">
                <a16:creationId xmlns:a16="http://schemas.microsoft.com/office/drawing/2014/main" id="{06D2F55E-E368-4887-1408-6B3864B31720}"/>
              </a:ext>
            </a:extLst>
          </p:cNvPr>
          <p:cNvSpPr/>
          <p:nvPr/>
        </p:nvSpPr>
        <p:spPr>
          <a:xfrm rot="16200000">
            <a:off x="2655652" y="-2859932"/>
            <a:ext cx="7062281" cy="12373583"/>
          </a:xfrm>
          <a:prstGeom prst="rect">
            <a:avLst/>
          </a:prstGeom>
          <a:solidFill>
            <a:srgbClr val="4A494A">
              <a:alpha val="93725"/>
            </a:srgbClr>
          </a:solidFill>
        </p:spPr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089954BA-4852-8949-A17D-055E2EFABF62}"/>
              </a:ext>
            </a:extLst>
          </p:cNvPr>
          <p:cNvSpPr/>
          <p:nvPr/>
        </p:nvSpPr>
        <p:spPr>
          <a:xfrm rot="16200000">
            <a:off x="2564859" y="-2757792"/>
            <a:ext cx="7062281" cy="12373583"/>
          </a:xfrm>
          <a:prstGeom prst="rect">
            <a:avLst/>
          </a:prstGeom>
          <a:solidFill>
            <a:srgbClr val="4A494A">
              <a:alpha val="93725"/>
            </a:srgbClr>
          </a:solid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EAF6033-9335-4A03-646D-0222A6CD7648}"/>
              </a:ext>
            </a:extLst>
          </p:cNvPr>
          <p:cNvSpPr>
            <a:spLocks noChangeAspect="1"/>
          </p:cNvSpPr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012E8CF-A47B-AF3B-DD47-BB3AD4158D5F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"/>
              </a:rPr>
              <a:t>www.interratechnology.com</a:t>
            </a:r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79B93BA4-372E-696C-A0E9-7B931DB6DAB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5547" y="1222773"/>
            <a:ext cx="3992201" cy="29426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C208D8-8677-2229-8649-988F0B750D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143" y="1537981"/>
            <a:ext cx="3779739" cy="21261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EB5A9F-CCAB-D600-AF05-AD49CE38BB56}"/>
              </a:ext>
            </a:extLst>
          </p:cNvPr>
          <p:cNvSpPr txBox="1"/>
          <p:nvPr/>
        </p:nvSpPr>
        <p:spPr>
          <a:xfrm>
            <a:off x="274320" y="274320"/>
            <a:ext cx="7319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3. Products Integration</a:t>
            </a:r>
            <a:endParaRPr lang="en-US" sz="2400" b="1" i="0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Gotham Medium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F85847-FD74-778F-E777-1C9D0EC2DCFD}"/>
              </a:ext>
            </a:extLst>
          </p:cNvPr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Gotham Medium"/>
              </a:rPr>
              <a:t>iS12 and iS1</a:t>
            </a:r>
            <a:endParaRPr lang="en-US" sz="4400" i="1" dirty="0">
              <a:solidFill>
                <a:schemeClr val="bg1">
                  <a:lumMod val="85000"/>
                </a:schemeClr>
              </a:solidFill>
              <a:latin typeface="Gotham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80B833-5A2B-90C8-3549-B3C23A4A1B0D}"/>
              </a:ext>
            </a:extLst>
          </p:cNvPr>
          <p:cNvSpPr txBox="1"/>
          <p:nvPr/>
        </p:nvSpPr>
        <p:spPr>
          <a:xfrm>
            <a:off x="2330178" y="3744005"/>
            <a:ext cx="21021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KNX TP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Modbus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Bacnet</a:t>
            </a:r>
            <a:endParaRPr lang="fr-FR" dirty="0">
              <a:solidFill>
                <a:schemeClr val="accent3">
                  <a:lumMod val="20000"/>
                  <a:lumOff val="80000"/>
                </a:schemeClr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HTTP/REST API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Websockets</a:t>
            </a:r>
            <a:endParaRPr lang="fr-FR" dirty="0">
              <a:solidFill>
                <a:schemeClr val="accent3">
                  <a:lumMod val="20000"/>
                  <a:lumOff val="80000"/>
                </a:schemeClr>
              </a:solidFill>
              <a:latin typeface="Gotham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Logic Server</a:t>
            </a:r>
            <a:b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</a:b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  <a:latin typeface="Gotham Medium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BBC708-E16D-E2CC-EF6C-908E73F9876A}"/>
              </a:ext>
            </a:extLst>
          </p:cNvPr>
          <p:cNvSpPr txBox="1"/>
          <p:nvPr/>
        </p:nvSpPr>
        <p:spPr>
          <a:xfrm>
            <a:off x="7127893" y="4013180"/>
            <a:ext cx="4721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Everything</a:t>
            </a:r>
            <a: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 in iS1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12 Outputs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12 Inputs (12 digital or 10 digital + 2 </a:t>
            </a:r>
            <a:r>
              <a:rPr lang="fr-FR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analog</a:t>
            </a:r>
            <a: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)</a:t>
            </a:r>
            <a:br>
              <a:rPr lang="fr-FR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</a:b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  <a:latin typeface="Gotham Medium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CF8B78-F8AD-4DF8-8D09-65F6BA8646AC}"/>
              </a:ext>
            </a:extLst>
          </p:cNvPr>
          <p:cNvCxnSpPr>
            <a:cxnSpLocks/>
          </p:cNvCxnSpPr>
          <p:nvPr/>
        </p:nvCxnSpPr>
        <p:spPr>
          <a:xfrm>
            <a:off x="5974080" y="1784733"/>
            <a:ext cx="0" cy="4619249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58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C37A6-7A31-A09A-DCAA-7C4B98972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4">
            <a:extLst>
              <a:ext uri="{FF2B5EF4-FFF2-40B4-BE49-F238E27FC236}">
                <a16:creationId xmlns:a16="http://schemas.microsoft.com/office/drawing/2014/main" id="{8210515D-BD76-DAC9-3C15-0717119E7483}"/>
              </a:ext>
            </a:extLst>
          </p:cNvPr>
          <p:cNvSpPr/>
          <p:nvPr/>
        </p:nvSpPr>
        <p:spPr>
          <a:xfrm rot="16200000">
            <a:off x="2636198" y="-2809550"/>
            <a:ext cx="7062281" cy="12373583"/>
          </a:xfrm>
          <a:prstGeom prst="rect">
            <a:avLst/>
          </a:prstGeom>
          <a:solidFill>
            <a:srgbClr val="4A494A">
              <a:alpha val="93725"/>
            </a:srgbClr>
          </a:solidFill>
        </p:spPr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F730F4D8-1489-AFF4-7C64-A084751B4F1A}"/>
              </a:ext>
            </a:extLst>
          </p:cNvPr>
          <p:cNvSpPr/>
          <p:nvPr/>
        </p:nvSpPr>
        <p:spPr>
          <a:xfrm rot="162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725"/>
            </a:srgbClr>
          </a:solid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91CD8F2-4002-F6BA-5280-8977421A0AC8}"/>
              </a:ext>
            </a:extLst>
          </p:cNvPr>
          <p:cNvSpPr>
            <a:spLocks noChangeAspect="1"/>
          </p:cNvSpPr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A1BF82A-CC57-A80F-E153-F642979A706F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"/>
              </a:rPr>
              <a:t>www.interratechnology.com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88706C-E57C-F714-B412-2CE9F6F89F54}"/>
              </a:ext>
            </a:extLst>
          </p:cNvPr>
          <p:cNvSpPr txBox="1"/>
          <p:nvPr/>
        </p:nvSpPr>
        <p:spPr>
          <a:xfrm>
            <a:off x="274320" y="274320"/>
            <a:ext cx="7319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3. Application Scenarios and cases.</a:t>
            </a:r>
            <a:endParaRPr lang="en-US" sz="2400" b="1" i="0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Gotham Medium"/>
            </a:endParaRPr>
          </a:p>
        </p:txBody>
      </p:sp>
      <p:sp>
        <p:nvSpPr>
          <p:cNvPr id="6" name="TextBox 88">
            <a:extLst>
              <a:ext uri="{FF2B5EF4-FFF2-40B4-BE49-F238E27FC236}">
                <a16:creationId xmlns:a16="http://schemas.microsoft.com/office/drawing/2014/main" id="{220DEF28-6419-BC3D-292B-A161F63E77C6}"/>
              </a:ext>
            </a:extLst>
          </p:cNvPr>
          <p:cNvSpPr txBox="1"/>
          <p:nvPr/>
        </p:nvSpPr>
        <p:spPr>
          <a:xfrm>
            <a:off x="1091236" y="5087809"/>
            <a:ext cx="574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KNX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EIO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Graphic 89">
            <a:extLst>
              <a:ext uri="{FF2B5EF4-FFF2-40B4-BE49-F238E27FC236}">
                <a16:creationId xmlns:a16="http://schemas.microsoft.com/office/drawing/2014/main" id="{34682FA5-C126-F7CB-CC68-D47C15676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6762" y="1049673"/>
            <a:ext cx="409575" cy="30480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9B41A16-1B0B-BB24-1D10-ACDA65BD2DB9}"/>
              </a:ext>
            </a:extLst>
          </p:cNvPr>
          <p:cNvSpPr/>
          <p:nvPr/>
        </p:nvSpPr>
        <p:spPr>
          <a:xfrm>
            <a:off x="508257" y="1616926"/>
            <a:ext cx="4467226" cy="4191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264CEDA-E892-AAA5-2F5E-4CF23FF701D6}"/>
              </a:ext>
            </a:extLst>
          </p:cNvPr>
          <p:cNvSpPr/>
          <p:nvPr/>
        </p:nvSpPr>
        <p:spPr>
          <a:xfrm>
            <a:off x="6386046" y="1616926"/>
            <a:ext cx="5241125" cy="4191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TextBox 94">
            <a:extLst>
              <a:ext uri="{FF2B5EF4-FFF2-40B4-BE49-F238E27FC236}">
                <a16:creationId xmlns:a16="http://schemas.microsoft.com/office/drawing/2014/main" id="{2DE6C912-8E5B-6C66-135F-5A6536609364}"/>
              </a:ext>
            </a:extLst>
          </p:cNvPr>
          <p:cNvSpPr txBox="1"/>
          <p:nvPr/>
        </p:nvSpPr>
        <p:spPr>
          <a:xfrm>
            <a:off x="7593743" y="1179646"/>
            <a:ext cx="2682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Gotham Medium"/>
              </a:rPr>
              <a:t>Option 2, </a:t>
            </a:r>
            <a:r>
              <a:rPr lang="fr-FR" sz="2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Gotham Medium"/>
              </a:rPr>
              <a:t>with</a:t>
            </a: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Gotham Medium"/>
              </a:rPr>
              <a:t> iS12</a:t>
            </a:r>
            <a:endParaRPr lang="tr-TR" sz="24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TextBox 95">
            <a:extLst>
              <a:ext uri="{FF2B5EF4-FFF2-40B4-BE49-F238E27FC236}">
                <a16:creationId xmlns:a16="http://schemas.microsoft.com/office/drawing/2014/main" id="{E9637995-9C59-601F-0EB2-2A035898ED37}"/>
              </a:ext>
            </a:extLst>
          </p:cNvPr>
          <p:cNvSpPr txBox="1"/>
          <p:nvPr/>
        </p:nvSpPr>
        <p:spPr>
          <a:xfrm>
            <a:off x="888351" y="1070624"/>
            <a:ext cx="4087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Gotham Medium"/>
              </a:rPr>
              <a:t>Option 1, </a:t>
            </a:r>
            <a:r>
              <a:rPr lang="fr-FR" sz="2400" b="1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Gotham Medium"/>
              </a:rPr>
              <a:t>without</a:t>
            </a:r>
            <a:r>
              <a:rPr lang="fr-FR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Gotham Medium"/>
              </a:rPr>
              <a:t> iS12</a:t>
            </a:r>
            <a:endParaRPr lang="tr-TR" sz="24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6ED155A-2239-AE87-AACF-B0A6E52BF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425" y="3192522"/>
            <a:ext cx="655700" cy="8546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86001D-AC80-FC14-43BE-8F61A6DE98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9792" y="3192521"/>
            <a:ext cx="1633486" cy="8546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B0379F-B5F1-3A50-7C3C-D354053B9E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2293" y="3192522"/>
            <a:ext cx="326017" cy="85462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F1086D-4004-A23C-8A4E-FF2E46804B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5317" y="3192521"/>
            <a:ext cx="294063" cy="854621"/>
          </a:xfrm>
          <a:prstGeom prst="rect">
            <a:avLst/>
          </a:prstGeom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A1E85338-EB14-8DA4-1544-83F440C569A6}"/>
              </a:ext>
            </a:extLst>
          </p:cNvPr>
          <p:cNvCxnSpPr>
            <a:cxnSpLocks/>
          </p:cNvCxnSpPr>
          <p:nvPr/>
        </p:nvCxnSpPr>
        <p:spPr>
          <a:xfrm>
            <a:off x="208123" y="2813266"/>
            <a:ext cx="680228" cy="379255"/>
          </a:xfrm>
          <a:prstGeom prst="bentConnector3">
            <a:avLst>
              <a:gd name="adj1" fmla="val 102650"/>
            </a:avLst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01">
            <a:extLst>
              <a:ext uri="{FF2B5EF4-FFF2-40B4-BE49-F238E27FC236}">
                <a16:creationId xmlns:a16="http://schemas.microsoft.com/office/drawing/2014/main" id="{08CED999-3651-FE52-7056-3D01B221A12F}"/>
              </a:ext>
            </a:extLst>
          </p:cNvPr>
          <p:cNvSpPr txBox="1"/>
          <p:nvPr/>
        </p:nvSpPr>
        <p:spPr>
          <a:xfrm>
            <a:off x="587898" y="2536558"/>
            <a:ext cx="9289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rgbClr val="FF0000"/>
                </a:solidFill>
              </a:rPr>
              <a:t>85/265V AC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67D4A839-1317-CAE5-C1D6-06308388A06F}"/>
              </a:ext>
            </a:extLst>
          </p:cNvPr>
          <p:cNvCxnSpPr>
            <a:cxnSpLocks/>
          </p:cNvCxnSpPr>
          <p:nvPr/>
        </p:nvCxnSpPr>
        <p:spPr>
          <a:xfrm flipV="1">
            <a:off x="1296928" y="4058572"/>
            <a:ext cx="581303" cy="260943"/>
          </a:xfrm>
          <a:prstGeom prst="bentConnector3">
            <a:avLst>
              <a:gd name="adj1" fmla="val 98501"/>
            </a:avLst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308107FA-219D-504B-C1EC-9383AE793804}"/>
              </a:ext>
            </a:extLst>
          </p:cNvPr>
          <p:cNvCxnSpPr>
            <a:cxnSpLocks/>
          </p:cNvCxnSpPr>
          <p:nvPr/>
        </p:nvCxnSpPr>
        <p:spPr>
          <a:xfrm rot="5400000">
            <a:off x="1176642" y="4183328"/>
            <a:ext cx="272372" cy="1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104">
            <a:extLst>
              <a:ext uri="{FF2B5EF4-FFF2-40B4-BE49-F238E27FC236}">
                <a16:creationId xmlns:a16="http://schemas.microsoft.com/office/drawing/2014/main" id="{5BC8E74D-939C-7EEC-DA41-6A480EDF2E3B}"/>
              </a:ext>
            </a:extLst>
          </p:cNvPr>
          <p:cNvSpPr txBox="1"/>
          <p:nvPr/>
        </p:nvSpPr>
        <p:spPr>
          <a:xfrm>
            <a:off x="775285" y="4067423"/>
            <a:ext cx="6030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dirty="0">
                <a:solidFill>
                  <a:schemeClr val="accent6">
                    <a:lumMod val="75000"/>
                  </a:schemeClr>
                </a:solidFill>
              </a:rPr>
              <a:t>30V DC</a:t>
            </a:r>
          </a:p>
          <a:p>
            <a:pPr algn="ctr"/>
            <a:r>
              <a:rPr lang="fr-FR" sz="1050" dirty="0">
                <a:solidFill>
                  <a:schemeClr val="accent6">
                    <a:lumMod val="75000"/>
                  </a:schemeClr>
                </a:solidFill>
              </a:rPr>
              <a:t>KNX</a:t>
            </a:r>
            <a:endParaRPr lang="en-US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6A6BDE9B-31F8-3B31-B5FA-DEE73B7EB3BE}"/>
              </a:ext>
            </a:extLst>
          </p:cNvPr>
          <p:cNvCxnSpPr>
            <a:cxnSpLocks/>
          </p:cNvCxnSpPr>
          <p:nvPr/>
        </p:nvCxnSpPr>
        <p:spPr>
          <a:xfrm flipV="1">
            <a:off x="1864135" y="4058571"/>
            <a:ext cx="1836141" cy="262242"/>
          </a:xfrm>
          <a:prstGeom prst="bentConnector3">
            <a:avLst>
              <a:gd name="adj1" fmla="val 99468"/>
            </a:avLst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0AF8385D-8689-F3DC-8D0B-37A3FE684EC3}"/>
              </a:ext>
            </a:extLst>
          </p:cNvPr>
          <p:cNvCxnSpPr>
            <a:cxnSpLocks/>
          </p:cNvCxnSpPr>
          <p:nvPr/>
        </p:nvCxnSpPr>
        <p:spPr>
          <a:xfrm flipV="1">
            <a:off x="3617515" y="4047142"/>
            <a:ext cx="710268" cy="273671"/>
          </a:xfrm>
          <a:prstGeom prst="bentConnector3">
            <a:avLst>
              <a:gd name="adj1" fmla="val 97741"/>
            </a:avLst>
          </a:prstGeom>
          <a:ln w="317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FDA9605A-7FE7-ED07-C507-6201971AEBD5}"/>
              </a:ext>
            </a:extLst>
          </p:cNvPr>
          <p:cNvCxnSpPr>
            <a:cxnSpLocks/>
          </p:cNvCxnSpPr>
          <p:nvPr/>
        </p:nvCxnSpPr>
        <p:spPr>
          <a:xfrm>
            <a:off x="208123" y="2038597"/>
            <a:ext cx="1519684" cy="1146251"/>
          </a:xfrm>
          <a:prstGeom prst="bentConnector3">
            <a:avLst>
              <a:gd name="adj1" fmla="val 99473"/>
            </a:avLst>
          </a:prstGeom>
          <a:ln w="31750">
            <a:solidFill>
              <a:schemeClr val="tx1">
                <a:lumMod val="85000"/>
                <a:lumOff val="1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08">
            <a:extLst>
              <a:ext uri="{FF2B5EF4-FFF2-40B4-BE49-F238E27FC236}">
                <a16:creationId xmlns:a16="http://schemas.microsoft.com/office/drawing/2014/main" id="{E49157F3-2ECB-FF43-DCB0-CF98DFABE289}"/>
              </a:ext>
            </a:extLst>
          </p:cNvPr>
          <p:cNvSpPr txBox="1"/>
          <p:nvPr/>
        </p:nvSpPr>
        <p:spPr>
          <a:xfrm>
            <a:off x="1108845" y="1692349"/>
            <a:ext cx="588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TCP/IP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3A1A70D8-38B2-C31F-883C-46F20D01A206}"/>
              </a:ext>
            </a:extLst>
          </p:cNvPr>
          <p:cNvCxnSpPr>
            <a:cxnSpLocks/>
          </p:cNvCxnSpPr>
          <p:nvPr/>
        </p:nvCxnSpPr>
        <p:spPr>
          <a:xfrm flipV="1">
            <a:off x="4314136" y="2945923"/>
            <a:ext cx="1441370" cy="1373592"/>
          </a:xfrm>
          <a:prstGeom prst="bentConnector3">
            <a:avLst>
              <a:gd name="adj1" fmla="val 66521"/>
            </a:avLst>
          </a:prstGeom>
          <a:ln w="31750">
            <a:solidFill>
              <a:schemeClr val="accent6">
                <a:lumMod val="7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A4D1978E-C8F6-CBB6-028F-06993868668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73" r="-1173"/>
          <a:stretch/>
        </p:blipFill>
        <p:spPr>
          <a:xfrm>
            <a:off x="7732417" y="2066690"/>
            <a:ext cx="3224978" cy="1315192"/>
          </a:xfrm>
          <a:prstGeom prst="rect">
            <a:avLst/>
          </a:prstGeom>
        </p:spPr>
      </p:pic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AA391472-547B-8D30-1B6F-4F94B13C7788}"/>
              </a:ext>
            </a:extLst>
          </p:cNvPr>
          <p:cNvCxnSpPr>
            <a:cxnSpLocks/>
            <a:endCxn id="49" idx="2"/>
          </p:cNvCxnSpPr>
          <p:nvPr/>
        </p:nvCxnSpPr>
        <p:spPr>
          <a:xfrm rot="10800000" flipV="1">
            <a:off x="7190179" y="3369782"/>
            <a:ext cx="659691" cy="25480"/>
          </a:xfrm>
          <a:prstGeom prst="bentConnector4">
            <a:avLst>
              <a:gd name="adj1" fmla="val -1721"/>
              <a:gd name="adj2" fmla="val 1844505"/>
            </a:avLst>
          </a:prstGeom>
          <a:ln w="31750">
            <a:solidFill>
              <a:srgbClr val="FF0000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12">
            <a:extLst>
              <a:ext uri="{FF2B5EF4-FFF2-40B4-BE49-F238E27FC236}">
                <a16:creationId xmlns:a16="http://schemas.microsoft.com/office/drawing/2014/main" id="{A395A20E-68BD-D3A4-CF78-DED33A116E04}"/>
              </a:ext>
            </a:extLst>
          </p:cNvPr>
          <p:cNvSpPr txBox="1"/>
          <p:nvPr/>
        </p:nvSpPr>
        <p:spPr>
          <a:xfrm>
            <a:off x="7017410" y="3799867"/>
            <a:ext cx="10198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50" dirty="0">
                <a:solidFill>
                  <a:srgbClr val="FF0000"/>
                </a:solidFill>
              </a:rPr>
              <a:t>Aux PS 30 VDC</a:t>
            </a:r>
            <a:endParaRPr lang="en-US" sz="1050" dirty="0">
              <a:solidFill>
                <a:srgbClr val="FF0000"/>
              </a:solidFill>
            </a:endParaRPr>
          </a:p>
        </p:txBody>
      </p: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B61C00BA-424E-4933-9690-029A2183D018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93597" y="3381882"/>
            <a:ext cx="1267460" cy="910670"/>
          </a:xfrm>
          <a:prstGeom prst="bentConnector3">
            <a:avLst>
              <a:gd name="adj1" fmla="val 1102"/>
            </a:avLst>
          </a:prstGeom>
          <a:ln w="31750">
            <a:solidFill>
              <a:schemeClr val="tx1">
                <a:lumMod val="85000"/>
                <a:lumOff val="15000"/>
              </a:schemeClr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14">
            <a:extLst>
              <a:ext uri="{FF2B5EF4-FFF2-40B4-BE49-F238E27FC236}">
                <a16:creationId xmlns:a16="http://schemas.microsoft.com/office/drawing/2014/main" id="{BE224F6F-4004-D049-B7C0-CF6848FC6CB1}"/>
              </a:ext>
            </a:extLst>
          </p:cNvPr>
          <p:cNvSpPr txBox="1"/>
          <p:nvPr/>
        </p:nvSpPr>
        <p:spPr>
          <a:xfrm>
            <a:off x="6403206" y="4061721"/>
            <a:ext cx="588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TCP/IP</a:t>
            </a:r>
          </a:p>
          <a:p>
            <a:pPr algn="ctr"/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POE+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A109731-13FC-11D4-0E6B-97F7AD221B60}"/>
              </a:ext>
            </a:extLst>
          </p:cNvPr>
          <p:cNvCxnSpPr>
            <a:cxnSpLocks/>
          </p:cNvCxnSpPr>
          <p:nvPr/>
        </p:nvCxnSpPr>
        <p:spPr>
          <a:xfrm flipV="1">
            <a:off x="7629157" y="2389591"/>
            <a:ext cx="4479060" cy="1223241"/>
          </a:xfrm>
          <a:prstGeom prst="bentConnector3">
            <a:avLst>
              <a:gd name="adj1" fmla="val 78796"/>
            </a:avLst>
          </a:prstGeom>
          <a:ln w="31750">
            <a:solidFill>
              <a:schemeClr val="accent6">
                <a:lumMod val="75000"/>
              </a:schemeClr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DEC4EDC-BEFF-9A4C-048C-EB922135AEF2}"/>
              </a:ext>
            </a:extLst>
          </p:cNvPr>
          <p:cNvCxnSpPr>
            <a:cxnSpLocks/>
          </p:cNvCxnSpPr>
          <p:nvPr/>
        </p:nvCxnSpPr>
        <p:spPr>
          <a:xfrm flipV="1">
            <a:off x="8537307" y="3377242"/>
            <a:ext cx="0" cy="235590"/>
          </a:xfrm>
          <a:prstGeom prst="line">
            <a:avLst/>
          </a:prstGeom>
          <a:ln w="3175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17">
            <a:extLst>
              <a:ext uri="{FF2B5EF4-FFF2-40B4-BE49-F238E27FC236}">
                <a16:creationId xmlns:a16="http://schemas.microsoft.com/office/drawing/2014/main" id="{3FD9629F-7CB3-2EB4-255E-D9DAF4AC48B4}"/>
              </a:ext>
            </a:extLst>
          </p:cNvPr>
          <p:cNvSpPr txBox="1"/>
          <p:nvPr/>
        </p:nvSpPr>
        <p:spPr>
          <a:xfrm>
            <a:off x="598205" y="4787728"/>
            <a:ext cx="87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KNX Power </a:t>
            </a:r>
            <a:r>
              <a:rPr lang="fr-FR" sz="1200" dirty="0" err="1"/>
              <a:t>supply</a:t>
            </a:r>
            <a:endParaRPr lang="en-US" sz="1200" dirty="0"/>
          </a:p>
        </p:txBody>
      </p:sp>
      <p:sp>
        <p:nvSpPr>
          <p:cNvPr id="41" name="TextBox 118">
            <a:extLst>
              <a:ext uri="{FF2B5EF4-FFF2-40B4-BE49-F238E27FC236}">
                <a16:creationId xmlns:a16="http://schemas.microsoft.com/office/drawing/2014/main" id="{5C9E5794-1054-4177-57C6-B83BD5AE46C3}"/>
              </a:ext>
            </a:extLst>
          </p:cNvPr>
          <p:cNvSpPr txBox="1"/>
          <p:nvPr/>
        </p:nvSpPr>
        <p:spPr>
          <a:xfrm>
            <a:off x="1468202" y="4791551"/>
            <a:ext cx="87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IP </a:t>
            </a:r>
          </a:p>
          <a:p>
            <a:pPr algn="ctr"/>
            <a:r>
              <a:rPr lang="fr-FR" sz="1200" dirty="0"/>
              <a:t>ROUTER</a:t>
            </a:r>
            <a:endParaRPr lang="en-US" sz="1200" dirty="0"/>
          </a:p>
        </p:txBody>
      </p:sp>
      <p:sp>
        <p:nvSpPr>
          <p:cNvPr id="42" name="TextBox 119">
            <a:extLst>
              <a:ext uri="{FF2B5EF4-FFF2-40B4-BE49-F238E27FC236}">
                <a16:creationId xmlns:a16="http://schemas.microsoft.com/office/drawing/2014/main" id="{C2FD9FD7-DE3F-400D-6E36-4B2C9609F858}"/>
              </a:ext>
            </a:extLst>
          </p:cNvPr>
          <p:cNvSpPr txBox="1"/>
          <p:nvPr/>
        </p:nvSpPr>
        <p:spPr>
          <a:xfrm>
            <a:off x="2571067" y="4680750"/>
            <a:ext cx="870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KNX Combo </a:t>
            </a:r>
            <a:r>
              <a:rPr lang="fr-FR" sz="1200" dirty="0" err="1"/>
              <a:t>Actuator</a:t>
            </a:r>
            <a:endParaRPr lang="en-US" sz="1200" dirty="0"/>
          </a:p>
        </p:txBody>
      </p:sp>
      <p:sp>
        <p:nvSpPr>
          <p:cNvPr id="43" name="TextBox 120">
            <a:extLst>
              <a:ext uri="{FF2B5EF4-FFF2-40B4-BE49-F238E27FC236}">
                <a16:creationId xmlns:a16="http://schemas.microsoft.com/office/drawing/2014/main" id="{61736322-ACD8-2556-E77C-A8EE138D02E3}"/>
              </a:ext>
            </a:extLst>
          </p:cNvPr>
          <p:cNvSpPr txBox="1"/>
          <p:nvPr/>
        </p:nvSpPr>
        <p:spPr>
          <a:xfrm>
            <a:off x="3823278" y="4812189"/>
            <a:ext cx="87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err="1"/>
              <a:t>Binary</a:t>
            </a:r>
            <a:r>
              <a:rPr lang="fr-FR" sz="1200" dirty="0"/>
              <a:t> Input</a:t>
            </a:r>
            <a:endParaRPr lang="en-US" sz="1200" dirty="0"/>
          </a:p>
        </p:txBody>
      </p:sp>
      <p:sp>
        <p:nvSpPr>
          <p:cNvPr id="44" name="TextBox 121">
            <a:extLst>
              <a:ext uri="{FF2B5EF4-FFF2-40B4-BE49-F238E27FC236}">
                <a16:creationId xmlns:a16="http://schemas.microsoft.com/office/drawing/2014/main" id="{25D624BE-FC60-59F6-FDCB-AB0AC38F63BC}"/>
              </a:ext>
            </a:extLst>
          </p:cNvPr>
          <p:cNvSpPr txBox="1"/>
          <p:nvPr/>
        </p:nvSpPr>
        <p:spPr>
          <a:xfrm>
            <a:off x="1082873" y="4890430"/>
            <a:ext cx="87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/>
              <a:t>+</a:t>
            </a:r>
            <a:endParaRPr lang="en-US" sz="1200" b="1" dirty="0"/>
          </a:p>
        </p:txBody>
      </p:sp>
      <p:sp>
        <p:nvSpPr>
          <p:cNvPr id="45" name="TextBox 122">
            <a:extLst>
              <a:ext uri="{FF2B5EF4-FFF2-40B4-BE49-F238E27FC236}">
                <a16:creationId xmlns:a16="http://schemas.microsoft.com/office/drawing/2014/main" id="{834DD890-C107-8972-AC8B-F44388AF7150}"/>
              </a:ext>
            </a:extLst>
          </p:cNvPr>
          <p:cNvSpPr txBox="1"/>
          <p:nvPr/>
        </p:nvSpPr>
        <p:spPr>
          <a:xfrm>
            <a:off x="1953199" y="4890430"/>
            <a:ext cx="87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/>
              <a:t>+</a:t>
            </a:r>
            <a:endParaRPr lang="en-US" sz="1200" b="1" dirty="0"/>
          </a:p>
        </p:txBody>
      </p:sp>
      <p:sp>
        <p:nvSpPr>
          <p:cNvPr id="46" name="TextBox 123">
            <a:extLst>
              <a:ext uri="{FF2B5EF4-FFF2-40B4-BE49-F238E27FC236}">
                <a16:creationId xmlns:a16="http://schemas.microsoft.com/office/drawing/2014/main" id="{9DC21735-5E0E-15C8-DFC4-241F03D032BC}"/>
              </a:ext>
            </a:extLst>
          </p:cNvPr>
          <p:cNvSpPr txBox="1"/>
          <p:nvPr/>
        </p:nvSpPr>
        <p:spPr>
          <a:xfrm>
            <a:off x="3237743" y="4900801"/>
            <a:ext cx="87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/>
              <a:t>+</a:t>
            </a:r>
            <a:endParaRPr lang="en-US" sz="1200" b="1" dirty="0"/>
          </a:p>
        </p:txBody>
      </p:sp>
      <p:sp>
        <p:nvSpPr>
          <p:cNvPr id="47" name="TextBox 124">
            <a:extLst>
              <a:ext uri="{FF2B5EF4-FFF2-40B4-BE49-F238E27FC236}">
                <a16:creationId xmlns:a16="http://schemas.microsoft.com/office/drawing/2014/main" id="{2913BA69-568A-D947-9BE5-226A46DF340A}"/>
              </a:ext>
            </a:extLst>
          </p:cNvPr>
          <p:cNvSpPr txBox="1"/>
          <p:nvPr/>
        </p:nvSpPr>
        <p:spPr>
          <a:xfrm>
            <a:off x="8512950" y="3843666"/>
            <a:ext cx="5774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050" dirty="0">
                <a:solidFill>
                  <a:schemeClr val="accent6">
                    <a:lumMod val="75000"/>
                  </a:schemeClr>
                </a:solidFill>
              </a:rPr>
              <a:t>KNX TP</a:t>
            </a:r>
            <a:endParaRPr lang="en-US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TextBox 125">
            <a:extLst>
              <a:ext uri="{FF2B5EF4-FFF2-40B4-BE49-F238E27FC236}">
                <a16:creationId xmlns:a16="http://schemas.microsoft.com/office/drawing/2014/main" id="{29F349BA-786A-C497-F709-D49E2BD9D21F}"/>
              </a:ext>
            </a:extLst>
          </p:cNvPr>
          <p:cNvSpPr txBox="1"/>
          <p:nvPr/>
        </p:nvSpPr>
        <p:spPr>
          <a:xfrm>
            <a:off x="8821384" y="4639191"/>
            <a:ext cx="870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dirty="0"/>
              <a:t>iS12</a:t>
            </a:r>
            <a:endParaRPr lang="en-US" sz="28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4B4D385F-F9B6-BC28-5F5C-05FA85798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2884" y="2046809"/>
            <a:ext cx="1034588" cy="1348453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90F04DB-6397-5FA4-38DC-68F4FB23AA60}"/>
              </a:ext>
            </a:extLst>
          </p:cNvPr>
          <p:cNvCxnSpPr>
            <a:cxnSpLocks/>
          </p:cNvCxnSpPr>
          <p:nvPr/>
        </p:nvCxnSpPr>
        <p:spPr>
          <a:xfrm flipV="1">
            <a:off x="7643970" y="3408643"/>
            <a:ext cx="0" cy="211188"/>
          </a:xfrm>
          <a:prstGeom prst="line">
            <a:avLst/>
          </a:prstGeom>
          <a:ln w="3175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CEA7B58-72E8-0351-8982-88FEDCD0232B}"/>
              </a:ext>
            </a:extLst>
          </p:cNvPr>
          <p:cNvCxnSpPr/>
          <p:nvPr/>
        </p:nvCxnSpPr>
        <p:spPr>
          <a:xfrm>
            <a:off x="5974080" y="846462"/>
            <a:ext cx="0" cy="5557520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793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F2CA1-2CEE-2326-4003-A70E97260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>
            <a:extLst>
              <a:ext uri="{FF2B5EF4-FFF2-40B4-BE49-F238E27FC236}">
                <a16:creationId xmlns:a16="http://schemas.microsoft.com/office/drawing/2014/main" id="{1394B9F1-C586-C557-1B47-E8E15BAACB65}"/>
              </a:ext>
            </a:extLst>
          </p:cNvPr>
          <p:cNvSpPr/>
          <p:nvPr/>
        </p:nvSpPr>
        <p:spPr>
          <a:xfrm rot="16200000">
            <a:off x="2524391" y="-2825691"/>
            <a:ext cx="7062281" cy="12373583"/>
          </a:xfrm>
          <a:prstGeom prst="rect">
            <a:avLst/>
          </a:prstGeom>
          <a:solidFill>
            <a:srgbClr val="4A494A">
              <a:alpha val="93725"/>
            </a:srgbClr>
          </a:solidFill>
        </p:spPr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E7822AA8-906E-5619-D351-3BC308707E3C}"/>
              </a:ext>
            </a:extLst>
          </p:cNvPr>
          <p:cNvSpPr/>
          <p:nvPr/>
        </p:nvSpPr>
        <p:spPr>
          <a:xfrm rot="16200000">
            <a:off x="2474068" y="-2757792"/>
            <a:ext cx="7062281" cy="12373583"/>
          </a:xfrm>
          <a:prstGeom prst="rect">
            <a:avLst/>
          </a:prstGeom>
          <a:solidFill>
            <a:srgbClr val="4A494A">
              <a:alpha val="93725"/>
            </a:srgbClr>
          </a:solid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A8FCD90-4883-A3BE-FA02-1FB1E990CA24}"/>
              </a:ext>
            </a:extLst>
          </p:cNvPr>
          <p:cNvSpPr>
            <a:spLocks noChangeAspect="1"/>
          </p:cNvSpPr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D54F938-8D77-A8BA-B5DB-DFF28FC02CB6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"/>
              </a:rPr>
              <a:t>www.interratechnology.com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2D9BD6-EC55-F82C-F870-524A54CAB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969" y="3089404"/>
            <a:ext cx="3768596" cy="37685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1DE308-E02D-BFBF-5D92-385E5FB9A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5" y="3270244"/>
            <a:ext cx="3250935" cy="3250935"/>
          </a:xfrm>
          <a:prstGeom prst="rect">
            <a:avLst/>
          </a:prstGeom>
        </p:spPr>
      </p:pic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5E8BC3C-BBFA-23C1-4A67-B8E91AF6B2F2}"/>
              </a:ext>
            </a:extLst>
          </p:cNvPr>
          <p:cNvCxnSpPr>
            <a:cxnSpLocks/>
          </p:cNvCxnSpPr>
          <p:nvPr/>
        </p:nvCxnSpPr>
        <p:spPr>
          <a:xfrm rot="5400000">
            <a:off x="2263670" y="3663350"/>
            <a:ext cx="2895247" cy="708519"/>
          </a:xfrm>
          <a:prstGeom prst="bentConnector3">
            <a:avLst>
              <a:gd name="adj1" fmla="val 110534"/>
            </a:avLst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F2FBD968-430F-2E75-DC6B-D3DF7DB294B6}"/>
              </a:ext>
            </a:extLst>
          </p:cNvPr>
          <p:cNvCxnSpPr>
            <a:cxnSpLocks/>
          </p:cNvCxnSpPr>
          <p:nvPr/>
        </p:nvCxnSpPr>
        <p:spPr>
          <a:xfrm>
            <a:off x="4870573" y="2512090"/>
            <a:ext cx="4724277" cy="3437875"/>
          </a:xfrm>
          <a:prstGeom prst="bentConnector3">
            <a:avLst>
              <a:gd name="adj1" fmla="val -3380"/>
            </a:avLst>
          </a:prstGeom>
          <a:ln w="28575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72AEBA57-3C80-2A9B-168B-79A2CEB2027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391644" y="5746757"/>
            <a:ext cx="406414" cy="1"/>
          </a:xfrm>
          <a:prstGeom prst="bentConnector3">
            <a:avLst>
              <a:gd name="adj1" fmla="val 50000"/>
            </a:avLst>
          </a:prstGeom>
          <a:ln w="25400">
            <a:solidFill>
              <a:srgbClr val="00B05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" name="object 2">
            <a:extLst>
              <a:ext uri="{FF2B5EF4-FFF2-40B4-BE49-F238E27FC236}">
                <a16:creationId xmlns:a16="http://schemas.microsoft.com/office/drawing/2014/main" id="{19076F86-6C06-7BA9-C935-8C996CD37DE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14681" y="1050916"/>
            <a:ext cx="5277427" cy="37685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D8BA59-2E43-DA71-258D-81879AA05C21}"/>
              </a:ext>
            </a:extLst>
          </p:cNvPr>
          <p:cNvSpPr txBox="1"/>
          <p:nvPr/>
        </p:nvSpPr>
        <p:spPr>
          <a:xfrm>
            <a:off x="274320" y="274320"/>
            <a:ext cx="7319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Gotham Medium"/>
              </a:rPr>
              <a:t>3. Products Integration</a:t>
            </a:r>
            <a:endParaRPr lang="en-US" sz="2400" b="1" i="0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Gotham Medium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342E77-0084-D3DA-65C8-C04AA08C0DB5}"/>
              </a:ext>
            </a:extLst>
          </p:cNvPr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Gotham Medium"/>
              </a:rPr>
              <a:t>Expansion Options</a:t>
            </a:r>
            <a:endParaRPr lang="en-US" sz="4400" i="1" dirty="0">
              <a:solidFill>
                <a:schemeClr val="bg1">
                  <a:lumMod val="85000"/>
                </a:schemeClr>
              </a:solidFill>
              <a:latin typeface="Gotham Medium"/>
            </a:endParaRP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BDDB6F5F-FB1F-E393-4856-7A6C84CEF6DD}"/>
              </a:ext>
            </a:extLst>
          </p:cNvPr>
          <p:cNvCxnSpPr/>
          <p:nvPr/>
        </p:nvCxnSpPr>
        <p:spPr>
          <a:xfrm flipV="1">
            <a:off x="9594850" y="5061098"/>
            <a:ext cx="2322830" cy="888867"/>
          </a:xfrm>
          <a:prstGeom prst="bentConnector3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B9822F1-ACB0-AE96-B965-87D0168D3FB0}"/>
              </a:ext>
            </a:extLst>
          </p:cNvPr>
          <p:cNvSpPr txBox="1"/>
          <p:nvPr/>
        </p:nvSpPr>
        <p:spPr>
          <a:xfrm>
            <a:off x="11150742" y="4674938"/>
            <a:ext cx="931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00B050"/>
                </a:solidFill>
                <a:latin typeface="Gotham Medium"/>
              </a:rPr>
              <a:t>KNX TP</a:t>
            </a:r>
            <a:endParaRPr lang="en-US" sz="2000" dirty="0">
              <a:solidFill>
                <a:srgbClr val="00B050"/>
              </a:solidFill>
              <a:latin typeface="Gotham Medium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02C328-FA83-AF46-C90A-837BC02AFE10}"/>
              </a:ext>
            </a:extLst>
          </p:cNvPr>
          <p:cNvSpPr txBox="1"/>
          <p:nvPr/>
        </p:nvSpPr>
        <p:spPr>
          <a:xfrm>
            <a:off x="3320673" y="5843354"/>
            <a:ext cx="981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TCP/IP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88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>
          <a:extLst>
            <a:ext uri="{FF2B5EF4-FFF2-40B4-BE49-F238E27FC236}">
              <a16:creationId xmlns:a16="http://schemas.microsoft.com/office/drawing/2014/main" id="{89CE6881-1DEC-0C2A-17CA-DC0513EC9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>
            <a:extLst>
              <a:ext uri="{FF2B5EF4-FFF2-40B4-BE49-F238E27FC236}">
                <a16:creationId xmlns:a16="http://schemas.microsoft.com/office/drawing/2014/main" id="{E0B9BE8F-302C-080C-ACA2-FC8A92C6EF0B}"/>
              </a:ext>
            </a:extLst>
          </p:cNvPr>
          <p:cNvSpPr/>
          <p:nvPr/>
        </p:nvSpPr>
        <p:spPr>
          <a:xfrm rot="-5400000">
            <a:off x="2667002" y="-2667000"/>
            <a:ext cx="6858000" cy="12191999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8">
            <a:extLst>
              <a:ext uri="{FF2B5EF4-FFF2-40B4-BE49-F238E27FC236}">
                <a16:creationId xmlns:a16="http://schemas.microsoft.com/office/drawing/2014/main" id="{A03DC9BF-43F4-FD44-E776-BA87378954DB}"/>
              </a:ext>
            </a:extLst>
          </p:cNvPr>
          <p:cNvSpPr/>
          <p:nvPr/>
        </p:nvSpPr>
        <p:spPr>
          <a:xfrm rot="-54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8">
            <a:extLst>
              <a:ext uri="{FF2B5EF4-FFF2-40B4-BE49-F238E27FC236}">
                <a16:creationId xmlns:a16="http://schemas.microsoft.com/office/drawing/2014/main" id="{8055733C-A30B-5495-BB85-D83E017B638A}"/>
              </a:ext>
            </a:extLst>
          </p:cNvPr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8">
            <a:extLst>
              <a:ext uri="{FF2B5EF4-FFF2-40B4-BE49-F238E27FC236}">
                <a16:creationId xmlns:a16="http://schemas.microsoft.com/office/drawing/2014/main" id="{AEB35026-82EE-7749-0480-3046C6020DF2}"/>
              </a:ext>
            </a:extLst>
          </p:cNvPr>
          <p:cNvSpPr txBox="1"/>
          <p:nvPr/>
        </p:nvSpPr>
        <p:spPr>
          <a:xfrm>
            <a:off x="503267" y="579770"/>
            <a:ext cx="11104533" cy="1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fr-FR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6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2" name="Google Shape;182;p18">
            <a:extLst>
              <a:ext uri="{FF2B5EF4-FFF2-40B4-BE49-F238E27FC236}">
                <a16:creationId xmlns:a16="http://schemas.microsoft.com/office/drawing/2014/main" id="{CA567F2B-CA79-0F96-644D-02F60D581F7B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84" name="Google Shape;184;p18">
            <a:extLst>
              <a:ext uri="{FF2B5EF4-FFF2-40B4-BE49-F238E27FC236}">
                <a16:creationId xmlns:a16="http://schemas.microsoft.com/office/drawing/2014/main" id="{E2CB116B-D8F9-2AFE-B511-E197612C0D3F}"/>
              </a:ext>
            </a:extLst>
          </p:cNvPr>
          <p:cNvSpPr txBox="1"/>
          <p:nvPr/>
        </p:nvSpPr>
        <p:spPr>
          <a:xfrm>
            <a:off x="3091537" y="1897586"/>
            <a:ext cx="1768487" cy="407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50" i="1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" name="Google Shape;236;p20">
            <a:extLst>
              <a:ext uri="{FF2B5EF4-FFF2-40B4-BE49-F238E27FC236}">
                <a16:creationId xmlns:a16="http://schemas.microsoft.com/office/drawing/2014/main" id="{8A0805B4-0CDD-FB1E-6D5F-0CE059AF6797}"/>
              </a:ext>
            </a:extLst>
          </p:cNvPr>
          <p:cNvSpPr txBox="1"/>
          <p:nvPr/>
        </p:nvSpPr>
        <p:spPr>
          <a:xfrm>
            <a:off x="274320" y="27432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Integrating KNX and Non-KNX Protocols</a:t>
            </a:r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EBF87E45-B1BD-FDAD-7325-2B0CD772D06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320" y="2342528"/>
            <a:ext cx="3992201" cy="2942689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47B5FEF-34E5-9CCC-0AA6-079DBC8CD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23" y="1557540"/>
            <a:ext cx="7391400" cy="4560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79;p18">
            <a:extLst>
              <a:ext uri="{FF2B5EF4-FFF2-40B4-BE49-F238E27FC236}">
                <a16:creationId xmlns:a16="http://schemas.microsoft.com/office/drawing/2014/main" id="{41CAF110-05BD-B8CA-0A95-8BC111B4AEED}"/>
              </a:ext>
            </a:extLst>
          </p:cNvPr>
          <p:cNvSpPr/>
          <p:nvPr/>
        </p:nvSpPr>
        <p:spPr>
          <a:xfrm rot="16200000">
            <a:off x="6165884" y="153506"/>
            <a:ext cx="4560494" cy="7391400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" name="Google Shape;453;p29">
            <a:extLst>
              <a:ext uri="{FF2B5EF4-FFF2-40B4-BE49-F238E27FC236}">
                <a16:creationId xmlns:a16="http://schemas.microsoft.com/office/drawing/2014/main" id="{60949849-351D-7AF3-9B02-66F6EB21CA8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75841" y="2059224"/>
            <a:ext cx="432247" cy="432247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</p:pic>
      <p:pic>
        <p:nvPicPr>
          <p:cNvPr id="7" name="Google Shape;483;p29">
            <a:extLst>
              <a:ext uri="{FF2B5EF4-FFF2-40B4-BE49-F238E27FC236}">
                <a16:creationId xmlns:a16="http://schemas.microsoft.com/office/drawing/2014/main" id="{1ACBA8A3-CBF1-9FB8-1507-1500D03C2EC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21370" y="3660112"/>
            <a:ext cx="464387" cy="46438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0" name="Google Shape;410;p28">
            <a:extLst>
              <a:ext uri="{FF2B5EF4-FFF2-40B4-BE49-F238E27FC236}">
                <a16:creationId xmlns:a16="http://schemas.microsoft.com/office/drawing/2014/main" id="{1E228D56-D39A-19DF-F3EC-1CBAC609882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28568" y="3813872"/>
            <a:ext cx="589073" cy="58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10;p28">
            <a:extLst>
              <a:ext uri="{FF2B5EF4-FFF2-40B4-BE49-F238E27FC236}">
                <a16:creationId xmlns:a16="http://schemas.microsoft.com/office/drawing/2014/main" id="{05CDF73D-76A3-5A6E-A5D0-49D30EC7D60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62626" y="4324302"/>
            <a:ext cx="589073" cy="58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08;p28">
            <a:extLst>
              <a:ext uri="{FF2B5EF4-FFF2-40B4-BE49-F238E27FC236}">
                <a16:creationId xmlns:a16="http://schemas.microsoft.com/office/drawing/2014/main" id="{51091298-6A6D-08A6-E931-7AFC7BDBD08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107132" y="3420344"/>
            <a:ext cx="596154" cy="596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03;p28">
            <a:extLst>
              <a:ext uri="{FF2B5EF4-FFF2-40B4-BE49-F238E27FC236}">
                <a16:creationId xmlns:a16="http://schemas.microsoft.com/office/drawing/2014/main" id="{41B41215-4A40-F41F-3253-B20605E777D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345457" y="2064015"/>
            <a:ext cx="372240" cy="48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04;p28">
            <a:extLst>
              <a:ext uri="{FF2B5EF4-FFF2-40B4-BE49-F238E27FC236}">
                <a16:creationId xmlns:a16="http://schemas.microsoft.com/office/drawing/2014/main" id="{FBB92425-BC65-829C-2166-21CDE6791C81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061256" y="2566463"/>
            <a:ext cx="565246" cy="432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19;p28">
            <a:extLst>
              <a:ext uri="{FF2B5EF4-FFF2-40B4-BE49-F238E27FC236}">
                <a16:creationId xmlns:a16="http://schemas.microsoft.com/office/drawing/2014/main" id="{FC41F565-A3EA-E46F-EA0E-2531C7C54857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941975" y="3723352"/>
            <a:ext cx="317853" cy="3850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C15C5E65-4D0F-6E5A-E65E-8253EED1AD85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H="1" flipV="1">
            <a:off x="5297240" y="-1734337"/>
            <a:ext cx="1001165" cy="8588285"/>
          </a:xfrm>
          <a:prstGeom prst="bentConnector4">
            <a:avLst>
              <a:gd name="adj1" fmla="val -22833"/>
              <a:gd name="adj2" fmla="val 100033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F1B05FD3-512D-55E5-A193-CA72EAA80495}"/>
              </a:ext>
            </a:extLst>
          </p:cNvPr>
          <p:cNvCxnSpPr>
            <a:cxnSpLocks/>
            <a:stCxn id="13" idx="1"/>
          </p:cNvCxnSpPr>
          <p:nvPr/>
        </p:nvCxnSpPr>
        <p:spPr>
          <a:xfrm rot="10800000" flipV="1">
            <a:off x="1612901" y="2305390"/>
            <a:ext cx="7732557" cy="756572"/>
          </a:xfrm>
          <a:prstGeom prst="bentConnector3">
            <a:avLst>
              <a:gd name="adj1" fmla="val 9998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84BA10F0-E496-9384-82F1-6DDF7A67E8EE}"/>
              </a:ext>
            </a:extLst>
          </p:cNvPr>
          <p:cNvCxnSpPr>
            <a:cxnSpLocks/>
          </p:cNvCxnSpPr>
          <p:nvPr/>
        </p:nvCxnSpPr>
        <p:spPr>
          <a:xfrm flipV="1">
            <a:off x="1364776" y="4615307"/>
            <a:ext cx="5254388" cy="177845"/>
          </a:xfrm>
          <a:prstGeom prst="bentConnector3">
            <a:avLst>
              <a:gd name="adj1" fmla="val 87143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AA547B89-57AB-532F-3C01-7EFC5B44D18B}"/>
              </a:ext>
            </a:extLst>
          </p:cNvPr>
          <p:cNvCxnSpPr>
            <a:cxnSpLocks/>
            <a:endCxn id="12" idx="1"/>
          </p:cNvCxnSpPr>
          <p:nvPr/>
        </p:nvCxnSpPr>
        <p:spPr>
          <a:xfrm rot="5400000" flipH="1" flipV="1">
            <a:off x="6496594" y="4004768"/>
            <a:ext cx="896885" cy="32419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8F8BF84E-1D82-3089-557E-D8A535D0E5B4}"/>
              </a:ext>
            </a:extLst>
          </p:cNvPr>
          <p:cNvCxnSpPr>
            <a:cxnSpLocks/>
            <a:stCxn id="12" idx="3"/>
            <a:endCxn id="17" idx="2"/>
          </p:cNvCxnSpPr>
          <p:nvPr/>
        </p:nvCxnSpPr>
        <p:spPr>
          <a:xfrm>
            <a:off x="7703286" y="3718421"/>
            <a:ext cx="1397616" cy="389987"/>
          </a:xfrm>
          <a:prstGeom prst="bentConnector4">
            <a:avLst>
              <a:gd name="adj1" fmla="val 44314"/>
              <a:gd name="adj2" fmla="val 158617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9A8586E3-D918-D099-3D24-3373C34C29FD}"/>
              </a:ext>
            </a:extLst>
          </p:cNvPr>
          <p:cNvCxnSpPr>
            <a:cxnSpLocks/>
            <a:stCxn id="17" idx="2"/>
            <a:endCxn id="16" idx="2"/>
          </p:cNvCxnSpPr>
          <p:nvPr/>
        </p:nvCxnSpPr>
        <p:spPr>
          <a:xfrm rot="5400000" flipH="1" flipV="1">
            <a:off x="9167541" y="2932070"/>
            <a:ext cx="1109698" cy="1242977"/>
          </a:xfrm>
          <a:prstGeom prst="bentConnector3">
            <a:avLst>
              <a:gd name="adj1" fmla="val -42285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5" name="Google Shape;440;p28">
            <a:extLst>
              <a:ext uri="{FF2B5EF4-FFF2-40B4-BE49-F238E27FC236}">
                <a16:creationId xmlns:a16="http://schemas.microsoft.com/office/drawing/2014/main" id="{5C4C782B-6766-11A8-C56E-9729376362C9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348496" y="4194531"/>
            <a:ext cx="841550" cy="841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F320CAE0-ECD3-3D1F-2092-B8D3FB77F17D}"/>
              </a:ext>
            </a:extLst>
          </p:cNvPr>
          <p:cNvCxnSpPr>
            <a:cxnSpLocks/>
            <a:stCxn id="16" idx="1"/>
          </p:cNvCxnSpPr>
          <p:nvPr/>
        </p:nvCxnSpPr>
        <p:spPr>
          <a:xfrm rot="10800000" flipV="1">
            <a:off x="9939868" y="2782586"/>
            <a:ext cx="121389" cy="46140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4" name="Google Shape;440;p28">
            <a:extLst>
              <a:ext uri="{FF2B5EF4-FFF2-40B4-BE49-F238E27FC236}">
                <a16:creationId xmlns:a16="http://schemas.microsoft.com/office/drawing/2014/main" id="{84D842E4-FC7A-A9B0-56D0-D6BFD117A6C0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502329" y="2945174"/>
            <a:ext cx="841550" cy="841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A2AC5AC7-3D90-F116-6915-DE40B846CCBE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3821373" y="2945174"/>
            <a:ext cx="1632191" cy="71493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414F5484-8C87-43F8-C4EF-62A19F25B55F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3971967" y="4913375"/>
            <a:ext cx="3685196" cy="26327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7FB7FFD4-09CB-5681-F60F-D7FA5A647400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3677431" y="4402945"/>
            <a:ext cx="6245674" cy="98776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28" name="Google Shape;418;p28">
            <a:extLst>
              <a:ext uri="{FF2B5EF4-FFF2-40B4-BE49-F238E27FC236}">
                <a16:creationId xmlns:a16="http://schemas.microsoft.com/office/drawing/2014/main" id="{C2D6437A-7242-240A-7984-523441A90173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897763" y="2311980"/>
            <a:ext cx="215361" cy="3299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Connector: Elbow 128">
            <a:extLst>
              <a:ext uri="{FF2B5EF4-FFF2-40B4-BE49-F238E27FC236}">
                <a16:creationId xmlns:a16="http://schemas.microsoft.com/office/drawing/2014/main" id="{B88CD0A3-3586-00F4-C8EC-504155486A5E}"/>
              </a:ext>
            </a:extLst>
          </p:cNvPr>
          <p:cNvCxnSpPr>
            <a:cxnSpLocks/>
            <a:stCxn id="128" idx="1"/>
          </p:cNvCxnSpPr>
          <p:nvPr/>
        </p:nvCxnSpPr>
        <p:spPr>
          <a:xfrm rot="10800000" flipV="1">
            <a:off x="1848121" y="2476964"/>
            <a:ext cx="9049642" cy="578585"/>
          </a:xfrm>
          <a:prstGeom prst="bentConnector3">
            <a:avLst>
              <a:gd name="adj1" fmla="val 10003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8" name="Google Shape;410;p28">
            <a:extLst>
              <a:ext uri="{FF2B5EF4-FFF2-40B4-BE49-F238E27FC236}">
                <a16:creationId xmlns:a16="http://schemas.microsoft.com/office/drawing/2014/main" id="{0D1ACDD2-1E60-FFA6-D127-9410606CCFB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44777" y="3396379"/>
            <a:ext cx="589073" cy="5890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Connector: Elbow 138">
            <a:extLst>
              <a:ext uri="{FF2B5EF4-FFF2-40B4-BE49-F238E27FC236}">
                <a16:creationId xmlns:a16="http://schemas.microsoft.com/office/drawing/2014/main" id="{99F5D029-F0A9-73C6-3E18-646AC8AC86E7}"/>
              </a:ext>
            </a:extLst>
          </p:cNvPr>
          <p:cNvCxnSpPr>
            <a:cxnSpLocks/>
            <a:endCxn id="138" idx="2"/>
          </p:cNvCxnSpPr>
          <p:nvPr/>
        </p:nvCxnSpPr>
        <p:spPr>
          <a:xfrm flipV="1">
            <a:off x="3091537" y="3985452"/>
            <a:ext cx="7947777" cy="160506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6ACF70E6-6134-CA30-554B-67634E7AD539}"/>
              </a:ext>
            </a:extLst>
          </p:cNvPr>
          <p:cNvCxnSpPr/>
          <p:nvPr/>
        </p:nvCxnSpPr>
        <p:spPr>
          <a:xfrm>
            <a:off x="3821373" y="2937833"/>
            <a:ext cx="0" cy="1218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E431009C-B145-BFEE-AB65-AFE25DB6552E}"/>
              </a:ext>
            </a:extLst>
          </p:cNvPr>
          <p:cNvCxnSpPr/>
          <p:nvPr/>
        </p:nvCxnSpPr>
        <p:spPr>
          <a:xfrm flipV="1">
            <a:off x="3971967" y="4556329"/>
            <a:ext cx="0" cy="62032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039FBEF-E382-A4FB-3045-95F49E41121A}"/>
              </a:ext>
            </a:extLst>
          </p:cNvPr>
          <p:cNvCxnSpPr/>
          <p:nvPr/>
        </p:nvCxnSpPr>
        <p:spPr>
          <a:xfrm flipV="1">
            <a:off x="3677431" y="4576649"/>
            <a:ext cx="0" cy="81405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2A9793A-FE50-37FC-EDB6-95A5F4BD3B20}"/>
              </a:ext>
            </a:extLst>
          </p:cNvPr>
          <p:cNvCxnSpPr>
            <a:cxnSpLocks/>
          </p:cNvCxnSpPr>
          <p:nvPr/>
        </p:nvCxnSpPr>
        <p:spPr>
          <a:xfrm flipV="1">
            <a:off x="3091537" y="4535429"/>
            <a:ext cx="0" cy="105509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C31BE04-0279-8AF7-DCFA-08DF95E3E3D1}"/>
              </a:ext>
            </a:extLst>
          </p:cNvPr>
          <p:cNvCxnSpPr>
            <a:cxnSpLocks/>
          </p:cNvCxnSpPr>
          <p:nvPr/>
        </p:nvCxnSpPr>
        <p:spPr>
          <a:xfrm flipV="1">
            <a:off x="1364776" y="4556329"/>
            <a:ext cx="0" cy="24923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5" name="Google Shape;165;p17">
            <a:extLst>
              <a:ext uri="{FF2B5EF4-FFF2-40B4-BE49-F238E27FC236}">
                <a16:creationId xmlns:a16="http://schemas.microsoft.com/office/drawing/2014/main" id="{840B1DA9-5DE9-86BC-92B1-3998913F9AE4}"/>
              </a:ext>
            </a:extLst>
          </p:cNvPr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Room Plan Type A: Use Case of KNX</a:t>
            </a:r>
            <a:endParaRPr sz="4400" i="1" dirty="0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0033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>
          <a:extLst>
            <a:ext uri="{FF2B5EF4-FFF2-40B4-BE49-F238E27FC236}">
              <a16:creationId xmlns:a16="http://schemas.microsoft.com/office/drawing/2014/main" id="{79D7621B-5ED0-0E78-2B52-6260D9731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">
            <a:extLst>
              <a:ext uri="{FF2B5EF4-FFF2-40B4-BE49-F238E27FC236}">
                <a16:creationId xmlns:a16="http://schemas.microsoft.com/office/drawing/2014/main" id="{20DF5E09-2B5E-7CC8-EBEC-16E68B51C8AF}"/>
              </a:ext>
            </a:extLst>
          </p:cNvPr>
          <p:cNvSpPr/>
          <p:nvPr/>
        </p:nvSpPr>
        <p:spPr>
          <a:xfrm rot="-5400000">
            <a:off x="2667002" y="-2667000"/>
            <a:ext cx="6858000" cy="12191999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8">
            <a:extLst>
              <a:ext uri="{FF2B5EF4-FFF2-40B4-BE49-F238E27FC236}">
                <a16:creationId xmlns:a16="http://schemas.microsoft.com/office/drawing/2014/main" id="{4C7AE673-90F3-C2A9-19F9-0F20BB40223A}"/>
              </a:ext>
            </a:extLst>
          </p:cNvPr>
          <p:cNvSpPr/>
          <p:nvPr/>
        </p:nvSpPr>
        <p:spPr>
          <a:xfrm rot="-5400000">
            <a:off x="2636198" y="-2675107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8">
            <a:extLst>
              <a:ext uri="{FF2B5EF4-FFF2-40B4-BE49-F238E27FC236}">
                <a16:creationId xmlns:a16="http://schemas.microsoft.com/office/drawing/2014/main" id="{DDCFA0D4-E25F-8E2E-A458-90B4D978A156}"/>
              </a:ext>
            </a:extLst>
          </p:cNvPr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8">
            <a:extLst>
              <a:ext uri="{FF2B5EF4-FFF2-40B4-BE49-F238E27FC236}">
                <a16:creationId xmlns:a16="http://schemas.microsoft.com/office/drawing/2014/main" id="{9BFD784C-5B80-1C78-05B5-594B5AE2244B}"/>
              </a:ext>
            </a:extLst>
          </p:cNvPr>
          <p:cNvSpPr txBox="1"/>
          <p:nvPr/>
        </p:nvSpPr>
        <p:spPr>
          <a:xfrm>
            <a:off x="503267" y="579770"/>
            <a:ext cx="11104533" cy="152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8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fr-FR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60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2" name="Google Shape;182;p18">
            <a:extLst>
              <a:ext uri="{FF2B5EF4-FFF2-40B4-BE49-F238E27FC236}">
                <a16:creationId xmlns:a16="http://schemas.microsoft.com/office/drawing/2014/main" id="{A50E352A-DD86-4674-6100-834B844274AF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84" name="Google Shape;184;p18">
            <a:extLst>
              <a:ext uri="{FF2B5EF4-FFF2-40B4-BE49-F238E27FC236}">
                <a16:creationId xmlns:a16="http://schemas.microsoft.com/office/drawing/2014/main" id="{98538A57-F19D-995A-94A3-0AC536BBA305}"/>
              </a:ext>
            </a:extLst>
          </p:cNvPr>
          <p:cNvSpPr txBox="1"/>
          <p:nvPr/>
        </p:nvSpPr>
        <p:spPr>
          <a:xfrm>
            <a:off x="3091537" y="1897586"/>
            <a:ext cx="1768487" cy="407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50" i="1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" name="Google Shape;236;p20">
            <a:extLst>
              <a:ext uri="{FF2B5EF4-FFF2-40B4-BE49-F238E27FC236}">
                <a16:creationId xmlns:a16="http://schemas.microsoft.com/office/drawing/2014/main" id="{C81D0BB0-4F7F-2FF4-AE2E-E475A1451C85}"/>
              </a:ext>
            </a:extLst>
          </p:cNvPr>
          <p:cNvSpPr txBox="1"/>
          <p:nvPr/>
        </p:nvSpPr>
        <p:spPr>
          <a:xfrm>
            <a:off x="274320" y="27432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2. Integrating KNX and Non-KNX Protocols</a:t>
            </a:r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C91419F4-499F-CDF2-315E-4BD78F97016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320" y="2342528"/>
            <a:ext cx="3992201" cy="2942689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0E7852C-3EB5-591F-982D-5BA58D46C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523" y="1557540"/>
            <a:ext cx="7391400" cy="4560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79;p18">
            <a:extLst>
              <a:ext uri="{FF2B5EF4-FFF2-40B4-BE49-F238E27FC236}">
                <a16:creationId xmlns:a16="http://schemas.microsoft.com/office/drawing/2014/main" id="{E9DA0071-E64B-4E75-6B8F-B4492C453651}"/>
              </a:ext>
            </a:extLst>
          </p:cNvPr>
          <p:cNvSpPr/>
          <p:nvPr/>
        </p:nvSpPr>
        <p:spPr>
          <a:xfrm rot="16200000">
            <a:off x="6166976" y="149428"/>
            <a:ext cx="4560494" cy="7391400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" name="Google Shape;453;p29">
            <a:extLst>
              <a:ext uri="{FF2B5EF4-FFF2-40B4-BE49-F238E27FC236}">
                <a16:creationId xmlns:a16="http://schemas.microsoft.com/office/drawing/2014/main" id="{FA12C862-3350-120F-9441-0AA055DEA8C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75841" y="2059224"/>
            <a:ext cx="432247" cy="432247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</p:pic>
      <p:pic>
        <p:nvPicPr>
          <p:cNvPr id="7" name="Google Shape;483;p29">
            <a:extLst>
              <a:ext uri="{FF2B5EF4-FFF2-40B4-BE49-F238E27FC236}">
                <a16:creationId xmlns:a16="http://schemas.microsoft.com/office/drawing/2014/main" id="{8AAF3930-8F30-6112-481A-2295A7BEE57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21370" y="3660112"/>
            <a:ext cx="464387" cy="46438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0" name="Google Shape;410;p28">
            <a:extLst>
              <a:ext uri="{FF2B5EF4-FFF2-40B4-BE49-F238E27FC236}">
                <a16:creationId xmlns:a16="http://schemas.microsoft.com/office/drawing/2014/main" id="{7698F111-ED4C-275E-0167-46F80C57CDD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28568" y="3813872"/>
            <a:ext cx="589073" cy="58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10;p28">
            <a:extLst>
              <a:ext uri="{FF2B5EF4-FFF2-40B4-BE49-F238E27FC236}">
                <a16:creationId xmlns:a16="http://schemas.microsoft.com/office/drawing/2014/main" id="{2BEF76F6-3167-A782-B0A6-2B5E6FBD696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62626" y="4324302"/>
            <a:ext cx="589073" cy="58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03;p28">
            <a:extLst>
              <a:ext uri="{FF2B5EF4-FFF2-40B4-BE49-F238E27FC236}">
                <a16:creationId xmlns:a16="http://schemas.microsoft.com/office/drawing/2014/main" id="{03129679-2498-7DA4-A734-0D3E5D02FFA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45457" y="2064015"/>
            <a:ext cx="372240" cy="48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04;p28">
            <a:extLst>
              <a:ext uri="{FF2B5EF4-FFF2-40B4-BE49-F238E27FC236}">
                <a16:creationId xmlns:a16="http://schemas.microsoft.com/office/drawing/2014/main" id="{F98B0E18-B345-8EE6-ED9F-426C612EDBBD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61256" y="2566463"/>
            <a:ext cx="565246" cy="4322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D968E277-4C48-3B9F-AE6D-7AE83305D3E5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H="1" flipV="1">
            <a:off x="5297240" y="-1734337"/>
            <a:ext cx="1001165" cy="8588285"/>
          </a:xfrm>
          <a:prstGeom prst="bentConnector4">
            <a:avLst>
              <a:gd name="adj1" fmla="val -22833"/>
              <a:gd name="adj2" fmla="val 100033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65ECBD83-203E-5A74-4B4C-5F26F6F93BEB}"/>
              </a:ext>
            </a:extLst>
          </p:cNvPr>
          <p:cNvCxnSpPr>
            <a:cxnSpLocks/>
            <a:stCxn id="13" idx="1"/>
          </p:cNvCxnSpPr>
          <p:nvPr/>
        </p:nvCxnSpPr>
        <p:spPr>
          <a:xfrm rot="10800000" flipV="1">
            <a:off x="1612901" y="2305390"/>
            <a:ext cx="7732557" cy="756572"/>
          </a:xfrm>
          <a:prstGeom prst="bentConnector3">
            <a:avLst>
              <a:gd name="adj1" fmla="val 9998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Google Shape;440;p28">
            <a:extLst>
              <a:ext uri="{FF2B5EF4-FFF2-40B4-BE49-F238E27FC236}">
                <a16:creationId xmlns:a16="http://schemas.microsoft.com/office/drawing/2014/main" id="{CD6DC47D-338C-CC7B-7408-CAE431273B2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48496" y="4194531"/>
            <a:ext cx="841550" cy="841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A8E5FBC3-1738-BF58-82BB-888741CB3515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3821373" y="2945174"/>
            <a:ext cx="1632191" cy="71493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7597486A-1CB8-6618-A522-42008815D507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3971967" y="4913375"/>
            <a:ext cx="3685196" cy="26327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9DE2BA67-0C41-16F9-F015-84F507EC2CBC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3677431" y="4402945"/>
            <a:ext cx="6245674" cy="98776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28" name="Google Shape;418;p28">
            <a:extLst>
              <a:ext uri="{FF2B5EF4-FFF2-40B4-BE49-F238E27FC236}">
                <a16:creationId xmlns:a16="http://schemas.microsoft.com/office/drawing/2014/main" id="{1EB70D44-83E5-0C91-9BE4-50CC375D88EB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897763" y="2311980"/>
            <a:ext cx="215361" cy="3299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Connector: Elbow 128">
            <a:extLst>
              <a:ext uri="{FF2B5EF4-FFF2-40B4-BE49-F238E27FC236}">
                <a16:creationId xmlns:a16="http://schemas.microsoft.com/office/drawing/2014/main" id="{6324F3BD-3F5C-4EEE-A7A6-79F172042CB1}"/>
              </a:ext>
            </a:extLst>
          </p:cNvPr>
          <p:cNvCxnSpPr>
            <a:cxnSpLocks/>
            <a:stCxn id="128" idx="1"/>
          </p:cNvCxnSpPr>
          <p:nvPr/>
        </p:nvCxnSpPr>
        <p:spPr>
          <a:xfrm rot="10800000" flipV="1">
            <a:off x="1848121" y="2476964"/>
            <a:ext cx="9049642" cy="578585"/>
          </a:xfrm>
          <a:prstGeom prst="bentConnector3">
            <a:avLst>
              <a:gd name="adj1" fmla="val 10003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8" name="Google Shape;410;p28">
            <a:extLst>
              <a:ext uri="{FF2B5EF4-FFF2-40B4-BE49-F238E27FC236}">
                <a16:creationId xmlns:a16="http://schemas.microsoft.com/office/drawing/2014/main" id="{A360C3C8-73E1-6BF2-3FB6-BDEB5F40592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44777" y="3396379"/>
            <a:ext cx="589073" cy="5890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Connector: Elbow 138">
            <a:extLst>
              <a:ext uri="{FF2B5EF4-FFF2-40B4-BE49-F238E27FC236}">
                <a16:creationId xmlns:a16="http://schemas.microsoft.com/office/drawing/2014/main" id="{E0FE10CB-C3F0-3B4E-63F0-E42FEEC4CF05}"/>
              </a:ext>
            </a:extLst>
          </p:cNvPr>
          <p:cNvCxnSpPr>
            <a:cxnSpLocks/>
            <a:endCxn id="138" idx="2"/>
          </p:cNvCxnSpPr>
          <p:nvPr/>
        </p:nvCxnSpPr>
        <p:spPr>
          <a:xfrm flipV="1">
            <a:off x="3091537" y="3985452"/>
            <a:ext cx="7947777" cy="160506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1B84D1BD-731A-944E-A9E1-1F2373BB3BBD}"/>
              </a:ext>
            </a:extLst>
          </p:cNvPr>
          <p:cNvCxnSpPr/>
          <p:nvPr/>
        </p:nvCxnSpPr>
        <p:spPr>
          <a:xfrm>
            <a:off x="3821373" y="2937833"/>
            <a:ext cx="0" cy="1218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945CF756-2730-87C9-1B72-84894F249AEE}"/>
              </a:ext>
            </a:extLst>
          </p:cNvPr>
          <p:cNvCxnSpPr/>
          <p:nvPr/>
        </p:nvCxnSpPr>
        <p:spPr>
          <a:xfrm flipV="1">
            <a:off x="3971967" y="4556329"/>
            <a:ext cx="0" cy="62032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CEF95EC0-4857-1D1D-3F40-0BB92A6E38D5}"/>
              </a:ext>
            </a:extLst>
          </p:cNvPr>
          <p:cNvCxnSpPr/>
          <p:nvPr/>
        </p:nvCxnSpPr>
        <p:spPr>
          <a:xfrm flipV="1">
            <a:off x="3677431" y="4576649"/>
            <a:ext cx="0" cy="81405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6446DC7A-BA35-F65F-5847-11BCF9AC118A}"/>
              </a:ext>
            </a:extLst>
          </p:cNvPr>
          <p:cNvCxnSpPr>
            <a:cxnSpLocks/>
          </p:cNvCxnSpPr>
          <p:nvPr/>
        </p:nvCxnSpPr>
        <p:spPr>
          <a:xfrm flipV="1">
            <a:off x="3091537" y="4535429"/>
            <a:ext cx="0" cy="105509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5" name="Google Shape;165;p17">
            <a:extLst>
              <a:ext uri="{FF2B5EF4-FFF2-40B4-BE49-F238E27FC236}">
                <a16:creationId xmlns:a16="http://schemas.microsoft.com/office/drawing/2014/main" id="{7F7EC698-9F65-BFC6-F0CA-5EB36B7651F1}"/>
              </a:ext>
            </a:extLst>
          </p:cNvPr>
          <p:cNvSpPr txBox="1"/>
          <p:nvPr/>
        </p:nvSpPr>
        <p:spPr>
          <a:xfrm>
            <a:off x="0" y="1044432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Room Plan Type B: Use Case of EIO</a:t>
            </a:r>
            <a:endParaRPr sz="4400" i="1" dirty="0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" name="Google Shape;487;p29">
            <a:extLst>
              <a:ext uri="{FF2B5EF4-FFF2-40B4-BE49-F238E27FC236}">
                <a16:creationId xmlns:a16="http://schemas.microsoft.com/office/drawing/2014/main" id="{9CB4A1CD-FC9B-11D3-EE19-253968B3F323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065425" y="3412596"/>
            <a:ext cx="504205" cy="50420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91DD6C65-CC33-7BC2-9934-13133AEFAD7C}"/>
              </a:ext>
            </a:extLst>
          </p:cNvPr>
          <p:cNvCxnSpPr>
            <a:cxnSpLocks/>
          </p:cNvCxnSpPr>
          <p:nvPr/>
        </p:nvCxnSpPr>
        <p:spPr>
          <a:xfrm rot="10800000">
            <a:off x="2074460" y="2683676"/>
            <a:ext cx="7848644" cy="676178"/>
          </a:xfrm>
          <a:prstGeom prst="bentConnector3">
            <a:avLst>
              <a:gd name="adj1" fmla="val 9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EE1A517-1329-4050-9948-5685BCAE5CF0}"/>
              </a:ext>
            </a:extLst>
          </p:cNvPr>
          <p:cNvCxnSpPr/>
          <p:nvPr/>
        </p:nvCxnSpPr>
        <p:spPr>
          <a:xfrm>
            <a:off x="2085346" y="2696460"/>
            <a:ext cx="0" cy="3655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Google Shape;440;p28">
            <a:extLst>
              <a:ext uri="{FF2B5EF4-FFF2-40B4-BE49-F238E27FC236}">
                <a16:creationId xmlns:a16="http://schemas.microsoft.com/office/drawing/2014/main" id="{CF8A245A-8176-08B1-1035-96B8F73B2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502329" y="2945174"/>
            <a:ext cx="841550" cy="841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CAA1BC99-4837-2FDF-3068-5C0CF6A683D2}"/>
              </a:ext>
            </a:extLst>
          </p:cNvPr>
          <p:cNvCxnSpPr>
            <a:cxnSpLocks/>
          </p:cNvCxnSpPr>
          <p:nvPr/>
        </p:nvCxnSpPr>
        <p:spPr>
          <a:xfrm>
            <a:off x="2936202" y="2846381"/>
            <a:ext cx="4389630" cy="556488"/>
          </a:xfrm>
          <a:prstGeom prst="bentConnector3">
            <a:avLst>
              <a:gd name="adj1" fmla="val 100056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FF56D4-B456-41DA-45E7-5CF2AB5373AC}"/>
              </a:ext>
            </a:extLst>
          </p:cNvPr>
          <p:cNvCxnSpPr>
            <a:cxnSpLocks/>
          </p:cNvCxnSpPr>
          <p:nvPr/>
        </p:nvCxnSpPr>
        <p:spPr>
          <a:xfrm>
            <a:off x="2947575" y="2846381"/>
            <a:ext cx="0" cy="21558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275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66670"/>
          </a:schemeClr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p18">
            <a:extLst>
              <a:ext uri="{FF2B5EF4-FFF2-40B4-BE49-F238E27FC236}">
                <a16:creationId xmlns:a16="http://schemas.microsoft.com/office/drawing/2014/main" id="{8E250E6E-DC1F-4D72-3D44-3AB752F96BA7}"/>
              </a:ext>
            </a:extLst>
          </p:cNvPr>
          <p:cNvSpPr/>
          <p:nvPr/>
        </p:nvSpPr>
        <p:spPr>
          <a:xfrm rot="16200000">
            <a:off x="2564859" y="-2757792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0" name="Google Shape;500;p30"/>
          <p:cNvCxnSpPr>
            <a:cxnSpLocks/>
          </p:cNvCxnSpPr>
          <p:nvPr/>
        </p:nvCxnSpPr>
        <p:spPr>
          <a:xfrm flipH="1">
            <a:off x="7655092" y="1632215"/>
            <a:ext cx="577800" cy="5100"/>
          </a:xfrm>
          <a:prstGeom prst="straightConnector1">
            <a:avLst/>
          </a:prstGeom>
          <a:noFill/>
          <a:ln w="762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2" name="Google Shape;502;p30"/>
          <p:cNvCxnSpPr>
            <a:cxnSpLocks/>
          </p:cNvCxnSpPr>
          <p:nvPr/>
        </p:nvCxnSpPr>
        <p:spPr>
          <a:xfrm flipH="1">
            <a:off x="7655092" y="2922580"/>
            <a:ext cx="688800" cy="5400"/>
          </a:xfrm>
          <a:prstGeom prst="straightConnector1">
            <a:avLst/>
          </a:prstGeom>
          <a:noFill/>
          <a:ln w="762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4" name="Google Shape;504;p30"/>
          <p:cNvCxnSpPr/>
          <p:nvPr/>
        </p:nvCxnSpPr>
        <p:spPr>
          <a:xfrm rot="10800000">
            <a:off x="7661133" y="4218740"/>
            <a:ext cx="648900" cy="0"/>
          </a:xfrm>
          <a:prstGeom prst="straightConnector1">
            <a:avLst/>
          </a:prstGeom>
          <a:noFill/>
          <a:ln w="762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5" name="Google Shape;505;p30"/>
          <p:cNvCxnSpPr/>
          <p:nvPr/>
        </p:nvCxnSpPr>
        <p:spPr>
          <a:xfrm rot="10800000">
            <a:off x="7655133" y="5637964"/>
            <a:ext cx="654900" cy="0"/>
          </a:xfrm>
          <a:prstGeom prst="straightConnector1">
            <a:avLst/>
          </a:prstGeom>
          <a:noFill/>
          <a:ln w="762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6" name="Google Shape;506;p30"/>
          <p:cNvCxnSpPr/>
          <p:nvPr/>
        </p:nvCxnSpPr>
        <p:spPr>
          <a:xfrm flipH="1">
            <a:off x="2006200" y="1584173"/>
            <a:ext cx="4178700" cy="1006500"/>
          </a:xfrm>
          <a:prstGeom prst="straightConnector1">
            <a:avLst/>
          </a:prstGeom>
          <a:noFill/>
          <a:ln w="762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7" name="Google Shape;507;p30"/>
          <p:cNvCxnSpPr/>
          <p:nvPr/>
        </p:nvCxnSpPr>
        <p:spPr>
          <a:xfrm flipH="1">
            <a:off x="2588433" y="2935080"/>
            <a:ext cx="3626100" cy="69000"/>
          </a:xfrm>
          <a:prstGeom prst="straightConnector1">
            <a:avLst/>
          </a:prstGeom>
          <a:noFill/>
          <a:ln w="762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8" name="Google Shape;508;p30"/>
          <p:cNvCxnSpPr/>
          <p:nvPr/>
        </p:nvCxnSpPr>
        <p:spPr>
          <a:xfrm rot="10800000">
            <a:off x="2436033" y="3667940"/>
            <a:ext cx="3626100" cy="550800"/>
          </a:xfrm>
          <a:prstGeom prst="straightConnector1">
            <a:avLst/>
          </a:prstGeom>
          <a:noFill/>
          <a:ln w="762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9" name="Google Shape;509;p30"/>
          <p:cNvCxnSpPr/>
          <p:nvPr/>
        </p:nvCxnSpPr>
        <p:spPr>
          <a:xfrm rot="10800000">
            <a:off x="1949433" y="3771867"/>
            <a:ext cx="4112700" cy="1900800"/>
          </a:xfrm>
          <a:prstGeom prst="straightConnector1">
            <a:avLst/>
          </a:prstGeom>
          <a:noFill/>
          <a:ln w="762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object 2">
            <a:extLst>
              <a:ext uri="{FF2B5EF4-FFF2-40B4-BE49-F238E27FC236}">
                <a16:creationId xmlns:a16="http://schemas.microsoft.com/office/drawing/2014/main" id="{0162BB98-E6CA-95FC-456B-01029B39A3F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3696" y="789068"/>
            <a:ext cx="2165796" cy="1596429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A53A0439-D93A-A2C2-CCCE-C6A740FED4C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1206" y="2101693"/>
            <a:ext cx="2165796" cy="1596429"/>
          </a:xfrm>
          <a:prstGeom prst="rect">
            <a:avLst/>
          </a:prstGeom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16E3569B-64E5-40F2-F437-1EFB66C7DEE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1206" y="3385778"/>
            <a:ext cx="2165796" cy="1596429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91090FF5-0DC6-85C2-366A-EDA74ECD38E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5223" y="4882601"/>
            <a:ext cx="2165796" cy="1596429"/>
          </a:xfrm>
          <a:prstGeom prst="rect">
            <a:avLst/>
          </a:prstGeom>
        </p:spPr>
      </p:pic>
      <p:sp>
        <p:nvSpPr>
          <p:cNvPr id="8" name="Google Shape;236;p20">
            <a:extLst>
              <a:ext uri="{FF2B5EF4-FFF2-40B4-BE49-F238E27FC236}">
                <a16:creationId xmlns:a16="http://schemas.microsoft.com/office/drawing/2014/main" id="{C6A20FF3-FC51-0ED0-5B15-4FA7AB4CB603}"/>
              </a:ext>
            </a:extLst>
          </p:cNvPr>
          <p:cNvSpPr txBox="1"/>
          <p:nvPr/>
        </p:nvSpPr>
        <p:spPr>
          <a:xfrm>
            <a:off x="274320" y="27432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 Solutions Integration: Floor plan</a:t>
            </a:r>
          </a:p>
        </p:txBody>
      </p:sp>
      <p:sp>
        <p:nvSpPr>
          <p:cNvPr id="9" name="Google Shape;180;p18">
            <a:extLst>
              <a:ext uri="{FF2B5EF4-FFF2-40B4-BE49-F238E27FC236}">
                <a16:creationId xmlns:a16="http://schemas.microsoft.com/office/drawing/2014/main" id="{80578389-2D8E-6366-F679-053EA32B1581}"/>
              </a:ext>
            </a:extLst>
          </p:cNvPr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82;p18">
            <a:extLst>
              <a:ext uri="{FF2B5EF4-FFF2-40B4-BE49-F238E27FC236}">
                <a16:creationId xmlns:a16="http://schemas.microsoft.com/office/drawing/2014/main" id="{7A9C7CC8-78DA-E213-0E36-D17872C85CDD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CBEB5378-4A75-836B-AE79-48E51B0B4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631" y="950790"/>
            <a:ext cx="1945494" cy="120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7926F578-A1A1-A21C-2DF4-00E0F4C1C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89" y="2331892"/>
            <a:ext cx="1945494" cy="120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99F425E7-4329-3F7C-325C-DAEEA62E0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630" y="3677068"/>
            <a:ext cx="1945494" cy="120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1360AA19-59B9-5F67-BE08-0F352D919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565" y="5031737"/>
            <a:ext cx="1945494" cy="120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56A3A9-F216-63B8-BD1E-86689F8FB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146" y="1735072"/>
            <a:ext cx="2702122" cy="270212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0FBE32A-4040-190F-AC4F-AE06F697E78F}"/>
              </a:ext>
            </a:extLst>
          </p:cNvPr>
          <p:cNvSpPr txBox="1"/>
          <p:nvPr/>
        </p:nvSpPr>
        <p:spPr>
          <a:xfrm>
            <a:off x="698992" y="4337150"/>
            <a:ext cx="315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IP Network Switch</a:t>
            </a:r>
            <a:endParaRPr lang="en-US" sz="1800" b="1" dirty="0">
              <a:solidFill>
                <a:schemeClr val="bg1">
                  <a:lumMod val="85000"/>
                </a:schemeClr>
              </a:solidFill>
              <a:latin typeface="Gotham" panose="02000604040000020004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66670"/>
          </a:schemeClr>
        </a:solidFill>
        <a:effectLst/>
      </p:bgPr>
    </p:bg>
    <p:spTree>
      <p:nvGrpSpPr>
        <p:cNvPr id="1" name="Shape 496">
          <a:extLst>
            <a:ext uri="{FF2B5EF4-FFF2-40B4-BE49-F238E27FC236}">
              <a16:creationId xmlns:a16="http://schemas.microsoft.com/office/drawing/2014/main" id="{93BA1AD1-AA65-11A0-389F-95CFDE981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p18">
            <a:extLst>
              <a:ext uri="{FF2B5EF4-FFF2-40B4-BE49-F238E27FC236}">
                <a16:creationId xmlns:a16="http://schemas.microsoft.com/office/drawing/2014/main" id="{15E2DF7D-4A08-BABD-7C61-9255C377EC47}"/>
              </a:ext>
            </a:extLst>
          </p:cNvPr>
          <p:cNvSpPr/>
          <p:nvPr/>
        </p:nvSpPr>
        <p:spPr>
          <a:xfrm rot="16200000">
            <a:off x="2564859" y="-2757792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6" name="Google Shape;506;p30">
            <a:extLst>
              <a:ext uri="{FF2B5EF4-FFF2-40B4-BE49-F238E27FC236}">
                <a16:creationId xmlns:a16="http://schemas.microsoft.com/office/drawing/2014/main" id="{22FA31B9-CEAA-E359-5C11-2D85EA496FDE}"/>
              </a:ext>
            </a:extLst>
          </p:cNvPr>
          <p:cNvCxnSpPr>
            <a:cxnSpLocks/>
          </p:cNvCxnSpPr>
          <p:nvPr/>
        </p:nvCxnSpPr>
        <p:spPr>
          <a:xfrm flipH="1">
            <a:off x="7325516" y="1006596"/>
            <a:ext cx="3469078" cy="1077641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7" name="Google Shape;507;p30">
            <a:extLst>
              <a:ext uri="{FF2B5EF4-FFF2-40B4-BE49-F238E27FC236}">
                <a16:creationId xmlns:a16="http://schemas.microsoft.com/office/drawing/2014/main" id="{EC482BA7-1A76-7E8F-9E61-56756845C131}"/>
              </a:ext>
            </a:extLst>
          </p:cNvPr>
          <p:cNvCxnSpPr>
            <a:cxnSpLocks/>
          </p:cNvCxnSpPr>
          <p:nvPr/>
        </p:nvCxnSpPr>
        <p:spPr>
          <a:xfrm flipH="1">
            <a:off x="7439629" y="1761850"/>
            <a:ext cx="3843895" cy="502397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8" name="Google Shape;508;p30">
            <a:extLst>
              <a:ext uri="{FF2B5EF4-FFF2-40B4-BE49-F238E27FC236}">
                <a16:creationId xmlns:a16="http://schemas.microsoft.com/office/drawing/2014/main" id="{6F7F4570-2C41-E6FC-968D-BCDDB45FCB95}"/>
              </a:ext>
            </a:extLst>
          </p:cNvPr>
          <p:cNvCxnSpPr>
            <a:cxnSpLocks/>
          </p:cNvCxnSpPr>
          <p:nvPr/>
        </p:nvCxnSpPr>
        <p:spPr>
          <a:xfrm flipH="1">
            <a:off x="7547212" y="2614627"/>
            <a:ext cx="3277238" cy="37797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9" name="Google Shape;509;p30">
            <a:extLst>
              <a:ext uri="{FF2B5EF4-FFF2-40B4-BE49-F238E27FC236}">
                <a16:creationId xmlns:a16="http://schemas.microsoft.com/office/drawing/2014/main" id="{8F0A1C05-B56C-F384-CDC2-A46A65A0CF59}"/>
              </a:ext>
            </a:extLst>
          </p:cNvPr>
          <p:cNvCxnSpPr>
            <a:cxnSpLocks/>
          </p:cNvCxnSpPr>
          <p:nvPr/>
        </p:nvCxnSpPr>
        <p:spPr>
          <a:xfrm flipH="1" flipV="1">
            <a:off x="7547212" y="2875329"/>
            <a:ext cx="3116192" cy="1488322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object 2">
            <a:extLst>
              <a:ext uri="{FF2B5EF4-FFF2-40B4-BE49-F238E27FC236}">
                <a16:creationId xmlns:a16="http://schemas.microsoft.com/office/drawing/2014/main" id="{3AA325BC-C1FC-3C1E-36B1-7488B4BE684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34034" y="743863"/>
            <a:ext cx="809053" cy="596361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5DAC110F-2FD6-BE3C-BA3C-925DB7C57F3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34034" y="1436891"/>
            <a:ext cx="809053" cy="596361"/>
          </a:xfrm>
          <a:prstGeom prst="rect">
            <a:avLst/>
          </a:prstGeom>
        </p:spPr>
      </p:pic>
      <p:pic>
        <p:nvPicPr>
          <p:cNvPr id="5" name="object 2">
            <a:extLst>
              <a:ext uri="{FF2B5EF4-FFF2-40B4-BE49-F238E27FC236}">
                <a16:creationId xmlns:a16="http://schemas.microsoft.com/office/drawing/2014/main" id="{6BFA8A04-F3C6-BECB-1CAE-AB5C4A9565E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34033" y="2242779"/>
            <a:ext cx="809053" cy="596361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486DCA1A-BB4E-BC38-7122-69A0233515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34032" y="3943340"/>
            <a:ext cx="809053" cy="596361"/>
          </a:xfrm>
          <a:prstGeom prst="rect">
            <a:avLst/>
          </a:prstGeom>
        </p:spPr>
      </p:pic>
      <p:sp>
        <p:nvSpPr>
          <p:cNvPr id="8" name="Google Shape;236;p20">
            <a:extLst>
              <a:ext uri="{FF2B5EF4-FFF2-40B4-BE49-F238E27FC236}">
                <a16:creationId xmlns:a16="http://schemas.microsoft.com/office/drawing/2014/main" id="{481962F6-F2B2-6C11-C7B9-B6E9372D5971}"/>
              </a:ext>
            </a:extLst>
          </p:cNvPr>
          <p:cNvSpPr txBox="1"/>
          <p:nvPr/>
        </p:nvSpPr>
        <p:spPr>
          <a:xfrm>
            <a:off x="0" y="10411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 Solutions Integration</a:t>
            </a:r>
          </a:p>
        </p:txBody>
      </p:sp>
      <p:sp>
        <p:nvSpPr>
          <p:cNvPr id="9" name="Google Shape;180;p18">
            <a:extLst>
              <a:ext uri="{FF2B5EF4-FFF2-40B4-BE49-F238E27FC236}">
                <a16:creationId xmlns:a16="http://schemas.microsoft.com/office/drawing/2014/main" id="{5A568507-CE50-E722-914E-33B6F624DBAA}"/>
              </a:ext>
            </a:extLst>
          </p:cNvPr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82;p18">
            <a:extLst>
              <a:ext uri="{FF2B5EF4-FFF2-40B4-BE49-F238E27FC236}">
                <a16:creationId xmlns:a16="http://schemas.microsoft.com/office/drawing/2014/main" id="{1E4EFE8F-3786-46FE-5EFF-68B9D47B2AAF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485F39-5B12-7AD9-2856-0AABF0F99719}"/>
              </a:ext>
            </a:extLst>
          </p:cNvPr>
          <p:cNvSpPr txBox="1"/>
          <p:nvPr/>
        </p:nvSpPr>
        <p:spPr>
          <a:xfrm>
            <a:off x="5829696" y="1212508"/>
            <a:ext cx="315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IP Network Switch</a:t>
            </a:r>
            <a:endParaRPr lang="en-US" sz="1800" b="1" dirty="0">
              <a:solidFill>
                <a:schemeClr val="bg1">
                  <a:lumMod val="85000"/>
                </a:schemeClr>
              </a:solidFill>
              <a:latin typeface="Gotham" panose="02000604040000020004" pitchFamily="2" charset="0"/>
            </a:endParaRPr>
          </a:p>
        </p:txBody>
      </p:sp>
      <p:pic>
        <p:nvPicPr>
          <p:cNvPr id="30" name="object 2">
            <a:extLst>
              <a:ext uri="{FF2B5EF4-FFF2-40B4-BE49-F238E27FC236}">
                <a16:creationId xmlns:a16="http://schemas.microsoft.com/office/drawing/2014/main" id="{CA6F57D2-B0B6-5166-F194-6C2F189950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34031" y="4579087"/>
            <a:ext cx="809053" cy="596361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40DFC43-093A-E534-F04C-643A11D9BD1F}"/>
              </a:ext>
            </a:extLst>
          </p:cNvPr>
          <p:cNvSpPr/>
          <p:nvPr/>
        </p:nvSpPr>
        <p:spPr>
          <a:xfrm>
            <a:off x="10013933" y="492287"/>
            <a:ext cx="1849248" cy="2529464"/>
          </a:xfrm>
          <a:prstGeom prst="roundRect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FCC1E33-B001-F55A-7FBC-6D6AC2C3C642}"/>
              </a:ext>
            </a:extLst>
          </p:cNvPr>
          <p:cNvSpPr/>
          <p:nvPr/>
        </p:nvSpPr>
        <p:spPr>
          <a:xfrm>
            <a:off x="10076056" y="3787995"/>
            <a:ext cx="1725002" cy="1503411"/>
          </a:xfrm>
          <a:prstGeom prst="roundRect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C4DC76D-D669-5878-1D29-E601F7E56D09}"/>
              </a:ext>
            </a:extLst>
          </p:cNvPr>
          <p:cNvSpPr txBox="1"/>
          <p:nvPr/>
        </p:nvSpPr>
        <p:spPr>
          <a:xfrm>
            <a:off x="10223985" y="89978"/>
            <a:ext cx="128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From</a:t>
            </a:r>
            <a:r>
              <a:rPr lang="fr-FR" i="1" dirty="0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 </a:t>
            </a:r>
            <a:r>
              <a:rPr lang="fr-FR" i="1" dirty="0" err="1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rooms</a:t>
            </a:r>
            <a:endParaRPr lang="en-US" i="1" dirty="0">
              <a:solidFill>
                <a:schemeClr val="bg1">
                  <a:lumMod val="85000"/>
                </a:schemeClr>
              </a:solidFill>
              <a:latin typeface="Gotham" panose="02000604040000020004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0BFA51-F232-76C5-6E68-221EDDBDBF97}"/>
              </a:ext>
            </a:extLst>
          </p:cNvPr>
          <p:cNvSpPr txBox="1"/>
          <p:nvPr/>
        </p:nvSpPr>
        <p:spPr>
          <a:xfrm>
            <a:off x="9829645" y="3393906"/>
            <a:ext cx="2077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From</a:t>
            </a:r>
            <a:r>
              <a:rPr lang="fr-FR" i="1" dirty="0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 Common areas</a:t>
            </a:r>
            <a:endParaRPr lang="en-US" i="1" dirty="0">
              <a:solidFill>
                <a:schemeClr val="bg1">
                  <a:lumMod val="85000"/>
                </a:schemeClr>
              </a:solidFill>
              <a:latin typeface="Gotham" panose="02000604040000020004" pitchFamily="2" charset="0"/>
            </a:endParaRPr>
          </a:p>
        </p:txBody>
      </p:sp>
      <p:cxnSp>
        <p:nvCxnSpPr>
          <p:cNvPr id="47" name="Google Shape;509;p30">
            <a:extLst>
              <a:ext uri="{FF2B5EF4-FFF2-40B4-BE49-F238E27FC236}">
                <a16:creationId xmlns:a16="http://schemas.microsoft.com/office/drawing/2014/main" id="{2BA1E9BC-2BC9-BAEC-DCBF-B390A0D17E42}"/>
              </a:ext>
            </a:extLst>
          </p:cNvPr>
          <p:cNvCxnSpPr>
            <a:cxnSpLocks/>
          </p:cNvCxnSpPr>
          <p:nvPr/>
        </p:nvCxnSpPr>
        <p:spPr>
          <a:xfrm flipH="1" flipV="1">
            <a:off x="7171879" y="2952500"/>
            <a:ext cx="3327410" cy="1961983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10B09D4-653B-1C7F-5C89-4D645F00BF96}"/>
              </a:ext>
            </a:extLst>
          </p:cNvPr>
          <p:cNvSpPr txBox="1"/>
          <p:nvPr/>
        </p:nvSpPr>
        <p:spPr>
          <a:xfrm>
            <a:off x="5129713" y="5962802"/>
            <a:ext cx="315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 err="1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Alarm</a:t>
            </a:r>
            <a:r>
              <a:rPr lang="fr-FR" sz="1800" b="1" dirty="0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 System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F666769-DDF3-3E2F-8F1D-4EF659730DE4}"/>
              </a:ext>
            </a:extLst>
          </p:cNvPr>
          <p:cNvSpPr txBox="1"/>
          <p:nvPr/>
        </p:nvSpPr>
        <p:spPr>
          <a:xfrm>
            <a:off x="7129588" y="5996381"/>
            <a:ext cx="315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Access Control System</a:t>
            </a:r>
            <a:endParaRPr lang="en-US" sz="1800" b="1" dirty="0">
              <a:solidFill>
                <a:schemeClr val="bg1">
                  <a:lumMod val="85000"/>
                </a:schemeClr>
              </a:solidFill>
              <a:latin typeface="Gotham" panose="02000604040000020004" pitchFamily="2" charset="0"/>
            </a:endParaRPr>
          </a:p>
        </p:txBody>
      </p:sp>
      <p:cxnSp>
        <p:nvCxnSpPr>
          <p:cNvPr id="59" name="Google Shape;509;p30">
            <a:extLst>
              <a:ext uri="{FF2B5EF4-FFF2-40B4-BE49-F238E27FC236}">
                <a16:creationId xmlns:a16="http://schemas.microsoft.com/office/drawing/2014/main" id="{530895B1-0F91-2BCF-B12F-FF978D44C0E8}"/>
              </a:ext>
            </a:extLst>
          </p:cNvPr>
          <p:cNvCxnSpPr>
            <a:cxnSpLocks/>
          </p:cNvCxnSpPr>
          <p:nvPr/>
        </p:nvCxnSpPr>
        <p:spPr>
          <a:xfrm flipH="1" flipV="1">
            <a:off x="7324279" y="3104900"/>
            <a:ext cx="1187338" cy="2070548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1" name="Google Shape;509;p30">
            <a:extLst>
              <a:ext uri="{FF2B5EF4-FFF2-40B4-BE49-F238E27FC236}">
                <a16:creationId xmlns:a16="http://schemas.microsoft.com/office/drawing/2014/main" id="{396F15C9-9492-2D75-FC19-5ED965DD6C9F}"/>
              </a:ext>
            </a:extLst>
          </p:cNvPr>
          <p:cNvCxnSpPr>
            <a:cxnSpLocks/>
          </p:cNvCxnSpPr>
          <p:nvPr/>
        </p:nvCxnSpPr>
        <p:spPr>
          <a:xfrm flipV="1">
            <a:off x="6115566" y="3104900"/>
            <a:ext cx="637778" cy="2162461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38E1D7A9-623C-0F64-B8A4-772A1A37B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579" y="4354056"/>
            <a:ext cx="1479645" cy="147964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A32021F-9429-3175-EE97-BB904DB3E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957" y="4422145"/>
            <a:ext cx="1479645" cy="1479645"/>
          </a:xfrm>
          <a:prstGeom prst="rect">
            <a:avLst/>
          </a:prstGeom>
        </p:spPr>
      </p:pic>
      <p:cxnSp>
        <p:nvCxnSpPr>
          <p:cNvPr id="448" name="Google Shape;509;p30">
            <a:extLst>
              <a:ext uri="{FF2B5EF4-FFF2-40B4-BE49-F238E27FC236}">
                <a16:creationId xmlns:a16="http://schemas.microsoft.com/office/drawing/2014/main" id="{E0A4051C-97A3-D0B7-0DD1-1DE8B606AA78}"/>
              </a:ext>
            </a:extLst>
          </p:cNvPr>
          <p:cNvCxnSpPr>
            <a:cxnSpLocks/>
          </p:cNvCxnSpPr>
          <p:nvPr/>
        </p:nvCxnSpPr>
        <p:spPr>
          <a:xfrm>
            <a:off x="3776575" y="3046073"/>
            <a:ext cx="2418706" cy="0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AC01BACA-41A4-A08E-6166-A2E372A68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2161" y="1006596"/>
            <a:ext cx="2800880" cy="2800880"/>
          </a:xfrm>
          <a:prstGeom prst="rect">
            <a:avLst/>
          </a:prstGeom>
        </p:spPr>
      </p:pic>
      <p:cxnSp>
        <p:nvCxnSpPr>
          <p:cNvPr id="454" name="Google Shape;509;p30">
            <a:extLst>
              <a:ext uri="{FF2B5EF4-FFF2-40B4-BE49-F238E27FC236}">
                <a16:creationId xmlns:a16="http://schemas.microsoft.com/office/drawing/2014/main" id="{9A2911E6-7477-4075-58BA-BB6B18B30E9B}"/>
              </a:ext>
            </a:extLst>
          </p:cNvPr>
          <p:cNvCxnSpPr>
            <a:cxnSpLocks/>
          </p:cNvCxnSpPr>
          <p:nvPr/>
        </p:nvCxnSpPr>
        <p:spPr>
          <a:xfrm flipH="1">
            <a:off x="1957663" y="2677572"/>
            <a:ext cx="2037309" cy="0"/>
          </a:xfrm>
          <a:prstGeom prst="straightConnector1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5" name="Google Shape;221;p22">
            <a:extLst>
              <a:ext uri="{FF2B5EF4-FFF2-40B4-BE49-F238E27FC236}">
                <a16:creationId xmlns:a16="http://schemas.microsoft.com/office/drawing/2014/main" id="{C12D169B-3251-51BD-B02C-9EF4FDA0CC05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20027" y="441705"/>
            <a:ext cx="4630950" cy="463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Picture 451">
            <a:extLst>
              <a:ext uri="{FF2B5EF4-FFF2-40B4-BE49-F238E27FC236}">
                <a16:creationId xmlns:a16="http://schemas.microsoft.com/office/drawing/2014/main" id="{E769BBAE-53C0-CE92-9479-2C844DE5D2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370" y="1670532"/>
            <a:ext cx="2031151" cy="2031151"/>
          </a:xfrm>
          <a:prstGeom prst="rect">
            <a:avLst/>
          </a:prstGeom>
        </p:spPr>
      </p:pic>
      <p:sp>
        <p:nvSpPr>
          <p:cNvPr id="460" name="TextBox 459">
            <a:extLst>
              <a:ext uri="{FF2B5EF4-FFF2-40B4-BE49-F238E27FC236}">
                <a16:creationId xmlns:a16="http://schemas.microsoft.com/office/drawing/2014/main" id="{C8F40164-A614-A6B5-5F06-B05337DE0CE1}"/>
              </a:ext>
            </a:extLst>
          </p:cNvPr>
          <p:cNvSpPr txBox="1"/>
          <p:nvPr/>
        </p:nvSpPr>
        <p:spPr>
          <a:xfrm>
            <a:off x="973848" y="3774921"/>
            <a:ext cx="315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chemeClr val="bg1">
                    <a:lumMod val="85000"/>
                  </a:schemeClr>
                </a:solidFill>
                <a:latin typeface="Gotham" panose="02000604040000020004" pitchFamily="2" charset="0"/>
              </a:rPr>
              <a:t>PMS / BMS</a:t>
            </a:r>
          </a:p>
        </p:txBody>
      </p:sp>
      <p:sp>
        <p:nvSpPr>
          <p:cNvPr id="461" name="Google Shape;165;p17">
            <a:extLst>
              <a:ext uri="{FF2B5EF4-FFF2-40B4-BE49-F238E27FC236}">
                <a16:creationId xmlns:a16="http://schemas.microsoft.com/office/drawing/2014/main" id="{2794C63B-94E1-15AA-AB38-CC85DA9413F0}"/>
              </a:ext>
            </a:extLst>
          </p:cNvPr>
          <p:cNvSpPr txBox="1"/>
          <p:nvPr/>
        </p:nvSpPr>
        <p:spPr>
          <a:xfrm>
            <a:off x="-76754" y="674825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High-level system architecture</a:t>
            </a:r>
            <a:endParaRPr sz="4400" i="1" dirty="0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0854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66670"/>
          </a:schemeClr>
        </a:solidFill>
        <a:effectLst/>
      </p:bgPr>
    </p:bg>
    <p:spTree>
      <p:nvGrpSpPr>
        <p:cNvPr id="1" name="Shape 496">
          <a:extLst>
            <a:ext uri="{FF2B5EF4-FFF2-40B4-BE49-F238E27FC236}">
              <a16:creationId xmlns:a16="http://schemas.microsoft.com/office/drawing/2014/main" id="{9EEA936D-9ACC-0643-5314-88B1BCF60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p18">
            <a:extLst>
              <a:ext uri="{FF2B5EF4-FFF2-40B4-BE49-F238E27FC236}">
                <a16:creationId xmlns:a16="http://schemas.microsoft.com/office/drawing/2014/main" id="{8DFC2B3A-40C8-50D0-A10C-1CB54FD9BE77}"/>
              </a:ext>
            </a:extLst>
          </p:cNvPr>
          <p:cNvSpPr/>
          <p:nvPr/>
        </p:nvSpPr>
        <p:spPr>
          <a:xfrm rot="16200000">
            <a:off x="2572978" y="-2683100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36;p20">
            <a:extLst>
              <a:ext uri="{FF2B5EF4-FFF2-40B4-BE49-F238E27FC236}">
                <a16:creationId xmlns:a16="http://schemas.microsoft.com/office/drawing/2014/main" id="{568A5EA2-4761-8D43-EE12-61330D14ECE7}"/>
              </a:ext>
            </a:extLst>
          </p:cNvPr>
          <p:cNvSpPr txBox="1"/>
          <p:nvPr/>
        </p:nvSpPr>
        <p:spPr>
          <a:xfrm>
            <a:off x="0" y="10411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 Solutions Integration</a:t>
            </a:r>
          </a:p>
        </p:txBody>
      </p:sp>
      <p:sp>
        <p:nvSpPr>
          <p:cNvPr id="9" name="Google Shape;180;p18">
            <a:extLst>
              <a:ext uri="{FF2B5EF4-FFF2-40B4-BE49-F238E27FC236}">
                <a16:creationId xmlns:a16="http://schemas.microsoft.com/office/drawing/2014/main" id="{828892F5-2749-4B69-5DD5-1A76B4704265}"/>
              </a:ext>
            </a:extLst>
          </p:cNvPr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82;p18">
            <a:extLst>
              <a:ext uri="{FF2B5EF4-FFF2-40B4-BE49-F238E27FC236}">
                <a16:creationId xmlns:a16="http://schemas.microsoft.com/office/drawing/2014/main" id="{4D2994BB-AF6A-DB34-8F96-43B7608A4CF6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1" name="Google Shape;165;p17">
            <a:extLst>
              <a:ext uri="{FF2B5EF4-FFF2-40B4-BE49-F238E27FC236}">
                <a16:creationId xmlns:a16="http://schemas.microsoft.com/office/drawing/2014/main" id="{F1975B8C-8983-AC16-E9E8-851F2DFCB28F}"/>
              </a:ext>
            </a:extLst>
          </p:cNvPr>
          <p:cNvSpPr txBox="1"/>
          <p:nvPr/>
        </p:nvSpPr>
        <p:spPr>
          <a:xfrm>
            <a:off x="-90793" y="772027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Common areas plan type A: combining KNX with DALI</a:t>
            </a:r>
            <a:endParaRPr lang="en-US" sz="4400" i="1" dirty="0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AC53C78D-C543-4532-39FC-0C8CBCC6816E}"/>
              </a:ext>
            </a:extLst>
          </p:cNvPr>
          <p:cNvCxnSpPr>
            <a:cxnSpLocks/>
          </p:cNvCxnSpPr>
          <p:nvPr/>
        </p:nvCxnSpPr>
        <p:spPr>
          <a:xfrm>
            <a:off x="5487348" y="3648407"/>
            <a:ext cx="5831290" cy="354331"/>
          </a:xfrm>
          <a:prstGeom prst="bentConnector3">
            <a:avLst>
              <a:gd name="adj1" fmla="val 235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63561EA-15A5-C141-0A63-A0F14D705C5A}"/>
              </a:ext>
            </a:extLst>
          </p:cNvPr>
          <p:cNvCxnSpPr/>
          <p:nvPr/>
        </p:nvCxnSpPr>
        <p:spPr>
          <a:xfrm flipV="1">
            <a:off x="11428198" y="1976334"/>
            <a:ext cx="0" cy="201137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262ADA9-84CA-FEF8-97CA-75636BA12778}"/>
              </a:ext>
            </a:extLst>
          </p:cNvPr>
          <p:cNvCxnSpPr/>
          <p:nvPr/>
        </p:nvCxnSpPr>
        <p:spPr>
          <a:xfrm flipH="1">
            <a:off x="8500966" y="1976334"/>
            <a:ext cx="292723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75824325-7647-1F9B-3BEB-A930BDB7A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320" y="1233692"/>
            <a:ext cx="1405719" cy="14057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947959-3DDB-DC57-5809-89331B2F8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950" y="1239798"/>
            <a:ext cx="1405719" cy="14057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24765F-7964-4019-4B7E-6B8AF4847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555" y="1249528"/>
            <a:ext cx="1405719" cy="1405719"/>
          </a:xfrm>
          <a:prstGeom prst="rect">
            <a:avLst/>
          </a:prstGeom>
        </p:spPr>
      </p:pic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0EB1C5BE-4E1C-D62A-9A83-5A16917DADB4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49875" y="3613721"/>
            <a:ext cx="2237474" cy="1415482"/>
          </a:xfrm>
          <a:prstGeom prst="bentConnector3">
            <a:avLst>
              <a:gd name="adj1" fmla="val -706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63A7CD3C-4B10-32A6-32B4-3F10449057AE}"/>
              </a:ext>
            </a:extLst>
          </p:cNvPr>
          <p:cNvCxnSpPr>
            <a:cxnSpLocks/>
          </p:cNvCxnSpPr>
          <p:nvPr/>
        </p:nvCxnSpPr>
        <p:spPr>
          <a:xfrm rot="16200000" flipV="1">
            <a:off x="1227154" y="3828746"/>
            <a:ext cx="1651776" cy="1001669"/>
          </a:xfrm>
          <a:prstGeom prst="bentConnector3">
            <a:avLst>
              <a:gd name="adj1" fmla="val 1924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object 2">
            <a:extLst>
              <a:ext uri="{FF2B5EF4-FFF2-40B4-BE49-F238E27FC236}">
                <a16:creationId xmlns:a16="http://schemas.microsoft.com/office/drawing/2014/main" id="{0B7B2825-E69B-1747-CCB7-1B2EB9C52E1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48205" y="4021773"/>
            <a:ext cx="2165796" cy="15964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8D27DB-AE0C-CA9A-3E24-538A12D16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3963" y="1514255"/>
            <a:ext cx="4389369" cy="2469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F4D719-7700-BF9B-DD92-D6099E83B1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6994" y="3378747"/>
            <a:ext cx="2165797" cy="12182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1BB35D-8C1B-8B9B-C184-4516287900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5138" y="3378747"/>
            <a:ext cx="2165797" cy="12182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7CA610-5529-CBF8-A77D-96DE756852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1928" y="3378747"/>
            <a:ext cx="2165797" cy="1218261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63F21953-8E99-F2F5-25D3-DA876A2DA1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0241" y="1208301"/>
            <a:ext cx="694524" cy="3313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AF7988F-3628-7DD5-8242-70EB9C67DE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598" y="935808"/>
            <a:ext cx="909320" cy="91542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DEED46F-FADF-9F8B-75D0-3230AC98D2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275" y="2012239"/>
            <a:ext cx="1851860" cy="1851860"/>
          </a:xfrm>
          <a:prstGeom prst="rect">
            <a:avLst/>
          </a:prstGeom>
        </p:spPr>
      </p:pic>
      <p:cxnSp>
        <p:nvCxnSpPr>
          <p:cNvPr id="3" name="Connector: Elbow 2">
            <a:extLst>
              <a:ext uri="{FF2B5EF4-FFF2-40B4-BE49-F238E27FC236}">
                <a16:creationId xmlns:a16="http://schemas.microsoft.com/office/drawing/2014/main" id="{3F2B6580-7348-26B4-C13F-CBB5A1A77004}"/>
              </a:ext>
            </a:extLst>
          </p:cNvPr>
          <p:cNvCxnSpPr>
            <a:cxnSpLocks/>
          </p:cNvCxnSpPr>
          <p:nvPr/>
        </p:nvCxnSpPr>
        <p:spPr>
          <a:xfrm>
            <a:off x="4560983" y="3715723"/>
            <a:ext cx="6741993" cy="1805634"/>
          </a:xfrm>
          <a:prstGeom prst="bentConnector3">
            <a:avLst>
              <a:gd name="adj1" fmla="val 270"/>
            </a:avLst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D2B9853-F41C-EE4C-1D0B-019CC724C9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43332" y="5343745"/>
            <a:ext cx="1214651" cy="3251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AF6F5F-28AD-5F5B-D977-B64FFCA4A3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9032" y="5358771"/>
            <a:ext cx="1214651" cy="3251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B9043D-7FF4-D74F-3EDC-585C0C038B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8822" y="5358771"/>
            <a:ext cx="1214651" cy="3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10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66670"/>
          </a:schemeClr>
        </a:solidFill>
        <a:effectLst/>
      </p:bgPr>
    </p:bg>
    <p:spTree>
      <p:nvGrpSpPr>
        <p:cNvPr id="1" name="Shape 496">
          <a:extLst>
            <a:ext uri="{FF2B5EF4-FFF2-40B4-BE49-F238E27FC236}">
              <a16:creationId xmlns:a16="http://schemas.microsoft.com/office/drawing/2014/main" id="{91A3FAA9-35B5-8DC7-C182-83CD5D86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p18">
            <a:extLst>
              <a:ext uri="{FF2B5EF4-FFF2-40B4-BE49-F238E27FC236}">
                <a16:creationId xmlns:a16="http://schemas.microsoft.com/office/drawing/2014/main" id="{589F65B3-4FC0-CB10-683F-8BB3A92163DD}"/>
              </a:ext>
            </a:extLst>
          </p:cNvPr>
          <p:cNvSpPr/>
          <p:nvPr/>
        </p:nvSpPr>
        <p:spPr>
          <a:xfrm rot="16200000">
            <a:off x="2433598" y="-2757792"/>
            <a:ext cx="7062281" cy="12373583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36;p20">
            <a:extLst>
              <a:ext uri="{FF2B5EF4-FFF2-40B4-BE49-F238E27FC236}">
                <a16:creationId xmlns:a16="http://schemas.microsoft.com/office/drawing/2014/main" id="{398E4BBE-2AE5-8C28-925D-07D23D1B3CDD}"/>
              </a:ext>
            </a:extLst>
          </p:cNvPr>
          <p:cNvSpPr txBox="1"/>
          <p:nvPr/>
        </p:nvSpPr>
        <p:spPr>
          <a:xfrm>
            <a:off x="0" y="104110"/>
            <a:ext cx="115131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D1D5D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3. Solutions Integration</a:t>
            </a:r>
          </a:p>
        </p:txBody>
      </p:sp>
      <p:sp>
        <p:nvSpPr>
          <p:cNvPr id="9" name="Google Shape;180;p18">
            <a:extLst>
              <a:ext uri="{FF2B5EF4-FFF2-40B4-BE49-F238E27FC236}">
                <a16:creationId xmlns:a16="http://schemas.microsoft.com/office/drawing/2014/main" id="{70165299-E7D8-0DF9-9DD6-01EE412DC254}"/>
              </a:ext>
            </a:extLst>
          </p:cNvPr>
          <p:cNvSpPr/>
          <p:nvPr/>
        </p:nvSpPr>
        <p:spPr>
          <a:xfrm>
            <a:off x="10354484" y="5983621"/>
            <a:ext cx="1494616" cy="840722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82;p18">
            <a:extLst>
              <a:ext uri="{FF2B5EF4-FFF2-40B4-BE49-F238E27FC236}">
                <a16:creationId xmlns:a16="http://schemas.microsoft.com/office/drawing/2014/main" id="{EB4EE41C-10E5-948C-3E44-3349C32AD675}"/>
              </a:ext>
            </a:extLst>
          </p:cNvPr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  <p:sp>
        <p:nvSpPr>
          <p:cNvPr id="11" name="Google Shape;165;p17">
            <a:extLst>
              <a:ext uri="{FF2B5EF4-FFF2-40B4-BE49-F238E27FC236}">
                <a16:creationId xmlns:a16="http://schemas.microsoft.com/office/drawing/2014/main" id="{7FEC976D-6210-A7C2-F1CD-3556D78430B1}"/>
              </a:ext>
            </a:extLst>
          </p:cNvPr>
          <p:cNvSpPr txBox="1"/>
          <p:nvPr/>
        </p:nvSpPr>
        <p:spPr>
          <a:xfrm>
            <a:off x="-90793" y="772027"/>
            <a:ext cx="121110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D8D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Common areas plan type B: NON-KNX Solution</a:t>
            </a:r>
            <a:endParaRPr lang="en-US" sz="4400" i="1" dirty="0">
              <a:solidFill>
                <a:srgbClr val="D8D8D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47437FA3-F284-83DE-5A0A-091513F891A3}"/>
              </a:ext>
            </a:extLst>
          </p:cNvPr>
          <p:cNvCxnSpPr/>
          <p:nvPr/>
        </p:nvCxnSpPr>
        <p:spPr>
          <a:xfrm>
            <a:off x="4933007" y="3657600"/>
            <a:ext cx="6385631" cy="345138"/>
          </a:xfrm>
          <a:prstGeom prst="bentConnector3">
            <a:avLst>
              <a:gd name="adj1" fmla="val 843"/>
            </a:avLst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2CF05179-03C7-F1DA-70D4-D5E2FD1DE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994" y="3825126"/>
            <a:ext cx="1214651" cy="32517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C9A3E94-B994-A23C-4B2F-44CA5AACE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694" y="3840152"/>
            <a:ext cx="1214651" cy="32517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E3CCF30-B907-BBE2-7851-88B169AB2BA9}"/>
              </a:ext>
            </a:extLst>
          </p:cNvPr>
          <p:cNvCxnSpPr/>
          <p:nvPr/>
        </p:nvCxnSpPr>
        <p:spPr>
          <a:xfrm flipV="1">
            <a:off x="11428198" y="1976334"/>
            <a:ext cx="0" cy="201137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472BB33D-ADD0-0E07-D6F6-C804A4B0B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4484" y="3840152"/>
            <a:ext cx="1214651" cy="325172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7364BB1-0E48-D7F3-51D8-E8E704706EF2}"/>
              </a:ext>
            </a:extLst>
          </p:cNvPr>
          <p:cNvCxnSpPr/>
          <p:nvPr/>
        </p:nvCxnSpPr>
        <p:spPr>
          <a:xfrm flipH="1">
            <a:off x="8500966" y="1976334"/>
            <a:ext cx="29272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E92B930A-168C-526D-B701-65C27A8AD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320" y="1233692"/>
            <a:ext cx="1405719" cy="14057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F48AAE4-9322-9446-F820-28B2AB22D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5950" y="1239798"/>
            <a:ext cx="1405719" cy="14057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0FAE312-EC0E-45A4-0671-CCD5C30F6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4879" y="1233691"/>
            <a:ext cx="1405719" cy="1405719"/>
          </a:xfrm>
          <a:prstGeom prst="rect">
            <a:avLst/>
          </a:prstGeom>
        </p:spPr>
      </p:pic>
      <p:pic>
        <p:nvPicPr>
          <p:cNvPr id="40" name="Google Shape;579;p33">
            <a:extLst>
              <a:ext uri="{FF2B5EF4-FFF2-40B4-BE49-F238E27FC236}">
                <a16:creationId xmlns:a16="http://schemas.microsoft.com/office/drawing/2014/main" id="{DCFC6CD4-5490-F314-ADFA-C3E978629FA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44046" y="4976989"/>
            <a:ext cx="650266" cy="6502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D673FEFF-63A5-555F-5ACE-9ABD47E9D230}"/>
              </a:ext>
            </a:extLst>
          </p:cNvPr>
          <p:cNvCxnSpPr>
            <a:cxnSpLocks/>
            <a:stCxn id="40" idx="0"/>
          </p:cNvCxnSpPr>
          <p:nvPr/>
        </p:nvCxnSpPr>
        <p:spPr>
          <a:xfrm rot="16200000" flipV="1">
            <a:off x="6326025" y="2733834"/>
            <a:ext cx="147949" cy="4338361"/>
          </a:xfrm>
          <a:prstGeom prst="bentConnector2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199724A7-4D9C-BE3A-B093-2CD6FA9FCDDC}"/>
              </a:ext>
            </a:extLst>
          </p:cNvPr>
          <p:cNvCxnSpPr/>
          <p:nvPr/>
        </p:nvCxnSpPr>
        <p:spPr>
          <a:xfrm rot="10800000" flipV="1">
            <a:off x="1947333" y="2058620"/>
            <a:ext cx="2985674" cy="777607"/>
          </a:xfrm>
          <a:prstGeom prst="bentConnector3">
            <a:avLst>
              <a:gd name="adj1" fmla="val 997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0ED1CAA6-4FE0-D7BB-8CBE-D6B02E0548DD}"/>
              </a:ext>
            </a:extLst>
          </p:cNvPr>
          <p:cNvCxnSpPr>
            <a:cxnSpLocks/>
          </p:cNvCxnSpPr>
          <p:nvPr/>
        </p:nvCxnSpPr>
        <p:spPr>
          <a:xfrm rot="16200000" flipV="1">
            <a:off x="1227154" y="3828746"/>
            <a:ext cx="1651776" cy="1001669"/>
          </a:xfrm>
          <a:prstGeom prst="bentConnector3">
            <a:avLst>
              <a:gd name="adj1" fmla="val 1924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object 2">
            <a:extLst>
              <a:ext uri="{FF2B5EF4-FFF2-40B4-BE49-F238E27FC236}">
                <a16:creationId xmlns:a16="http://schemas.microsoft.com/office/drawing/2014/main" id="{B35BF106-DA0D-4FBB-4EEE-F0BF1D05D69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48205" y="4021773"/>
            <a:ext cx="2165796" cy="159642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F982DC4-5EEE-7B50-6367-820760FA30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680" y="1060911"/>
            <a:ext cx="909320" cy="9154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437B517-5F66-FD6B-3FDD-F1A9ACAF24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8468" y="1678140"/>
            <a:ext cx="4018178" cy="22602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08ADA09-4816-65C2-2E97-B8C3DA990F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277" y="2014809"/>
            <a:ext cx="1851860" cy="185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26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2511" r="-25650" b="-34832"/>
            </a:stretch>
          </a:blipFill>
          <a:ln>
            <a:noFill/>
          </a:ln>
        </p:spPr>
      </p:sp>
      <p:sp>
        <p:nvSpPr>
          <p:cNvPr id="643" name="Google Shape;643;p35"/>
          <p:cNvSpPr/>
          <p:nvPr/>
        </p:nvSpPr>
        <p:spPr>
          <a:xfrm rot="-7020778">
            <a:off x="-4268477" y="547670"/>
            <a:ext cx="10820400" cy="6960771"/>
          </a:xfrm>
          <a:prstGeom prst="rect">
            <a:avLst/>
          </a:prstGeom>
          <a:solidFill>
            <a:srgbClr val="4A494A">
              <a:alpha val="5882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5"/>
          <p:cNvSpPr/>
          <p:nvPr/>
        </p:nvSpPr>
        <p:spPr>
          <a:xfrm rot="-7020778">
            <a:off x="-5241117" y="547670"/>
            <a:ext cx="10820400" cy="6960771"/>
          </a:xfrm>
          <a:prstGeom prst="rect">
            <a:avLst/>
          </a:prstGeom>
          <a:solidFill>
            <a:srgbClr val="4A494A">
              <a:alpha val="9333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5"/>
          <p:cNvSpPr/>
          <p:nvPr/>
        </p:nvSpPr>
        <p:spPr>
          <a:xfrm>
            <a:off x="169084" y="517307"/>
            <a:ext cx="3322430" cy="1868867"/>
          </a:xfrm>
          <a:custGeom>
            <a:avLst/>
            <a:gdLst/>
            <a:ahLst/>
            <a:cxnLst/>
            <a:rect l="l" t="t" r="r" b="b"/>
            <a:pathLst>
              <a:path w="4983645" h="2803300" extrusionOk="0">
                <a:moveTo>
                  <a:pt x="0" y="0"/>
                </a:moveTo>
                <a:lnTo>
                  <a:pt x="4983645" y="0"/>
                </a:lnTo>
                <a:lnTo>
                  <a:pt x="4983645" y="2803300"/>
                </a:lnTo>
                <a:lnTo>
                  <a:pt x="0" y="2803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6" name="Google Shape;646;p35"/>
          <p:cNvSpPr txBox="1"/>
          <p:nvPr/>
        </p:nvSpPr>
        <p:spPr>
          <a:xfrm>
            <a:off x="169083" y="3886200"/>
            <a:ext cx="7199852" cy="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8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6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THANKS</a:t>
            </a:r>
            <a:endParaRPr/>
          </a:p>
        </p:txBody>
      </p:sp>
      <p:sp>
        <p:nvSpPr>
          <p:cNvPr id="647" name="Google Shape;647;p35"/>
          <p:cNvSpPr txBox="1"/>
          <p:nvPr/>
        </p:nvSpPr>
        <p:spPr>
          <a:xfrm>
            <a:off x="169084" y="6134100"/>
            <a:ext cx="2985929" cy="269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6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www.interratechnology.com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640</Words>
  <Application>Microsoft Office PowerPoint</Application>
  <PresentationFormat>Geniş ekran</PresentationFormat>
  <Paragraphs>149</Paragraphs>
  <Slides>20</Slides>
  <Notes>17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Calibri</vt:lpstr>
      <vt:lpstr>Gotham</vt:lpstr>
      <vt:lpstr>Montserrat Medium</vt:lpstr>
      <vt:lpstr>Gotham Medium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EXP-OMAR-H-PC</dc:creator>
  <cp:lastModifiedBy>Erkan Saritas / Russia Moscow</cp:lastModifiedBy>
  <cp:revision>11</cp:revision>
  <dcterms:modified xsi:type="dcterms:W3CDTF">2025-04-04T10:29:17Z</dcterms:modified>
</cp:coreProperties>
</file>