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366" r:id="rId4"/>
    <p:sldId id="370" r:id="rId5"/>
    <p:sldId id="368" r:id="rId6"/>
    <p:sldId id="367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57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815"/>
    <a:srgbClr val="4A494A"/>
    <a:srgbClr val="00A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C36051-1E94-811D-6772-D95E75BAE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BF1FD9C-E160-3368-570B-9BE598CB7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EBD1A4-7936-F260-52EA-009A36BF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003B91-3618-F9CC-2A99-746B6CC10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BDCF5B-6071-BDA3-E9A4-DECABE80B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160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F5F41C-6D7E-765C-5DCD-7B8DCACD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345BC8-A06D-721A-F7AC-4009572D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252E82-E06A-956E-8D99-2F0E77B2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6772F7-A6E5-ABD8-FA9C-B2D88116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B5F880-082E-307E-400D-07BB05FF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869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7A09C1-7EC1-928E-20B3-7EA26A90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66110C-4F7E-7BD6-5C46-5E244288B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30536F2-D059-DCBB-75EB-AEFB5057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61364F8-7F4D-0D89-20A5-831C550DE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C40D64A-4577-B08E-B49E-64F98B787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030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A053A3-1939-ACA9-C7DF-E62E3D586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FB057C-8490-9348-D372-4BA918B8B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42ABC98-56CC-66E4-EC73-3AE193A20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6E15E71-ED7C-120E-B032-5CE18855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B74420B-0726-7E3D-1AAC-F7190552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1C87027-5F3E-F7C0-E6B9-7B71E7AF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81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33FBB3-8DF7-8AF7-9A5D-04E5C59B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D0ED167-1F05-E1B7-50D8-6AE0743A6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FD3433A-CF37-993D-2208-1C0E75C9E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1FD793F-E599-C146-BAF5-1124DFE90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4514B55-6B13-E8C2-B557-139CA8499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2C7C0E4-6F4E-1905-FADD-BCE17660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67545CF-ABB6-BC8D-B62F-2CE38894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06797B7-C059-B21C-97C4-B7C7EDD0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06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483C75-C117-B64D-78C4-B9654FF3A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8EAEFA9-0C00-1DC8-7E32-ADF09FCFB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D95173B-3D37-6EDB-3F9E-04DA1368B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4DD50E-784E-F62F-2113-497D8BB5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947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AA9BB3E-CB42-641D-400C-354658437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39A7718-A528-0069-EBCA-DB3104FAD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1412543-B8DA-4D8D-4FAA-28EE1098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28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A774BF-9163-57BF-783B-4C701FA1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435538-5AD0-C379-B289-B7F2A71AF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000AC1-46C0-879A-41F5-429CE3F2E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0CC1507-C42D-6EF7-A817-43408CFF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0AB906D-2A61-F53E-A326-E7AD66F7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DC2E9D4-3A25-F6A4-96EB-56DF9DCC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479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76AB88-40C9-0D72-CED2-655DB159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222BAAA-EB80-C931-E075-6796BBE05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73A2942-6A18-DD96-EF59-3614D810E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96D8C78-1AF9-08A6-7999-C9E01E526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DAB970E-5180-D4EF-F124-314DCDE7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241CD1-F3DD-821B-115D-E3040B4C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264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B66A5F-DB3F-6F5C-7F6E-014108843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A0EAC9A-7A71-7881-0037-8D83704FE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5D7A9D6-3DFC-3E8C-F998-07DD31F2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DB7660-6FFA-6388-B898-57B88BC7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553485-A0BB-343A-139B-9C2A68C8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24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281CC2F-AE82-AAB7-113C-FD36FF554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1FE1D9B-AE9A-DC7E-7F44-57CFBB91F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56A2C50-40A9-4A15-5614-57FF66D25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0BD923-E057-3801-5C07-1FB1B2BC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78E93D2-C842-7F54-61D8-D9C84AD8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46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accent1">
                <a:lumMod val="5000"/>
                <a:lumOff val="95000"/>
                <a:alpha val="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E63164D-7886-38BD-2DE7-45CC7F546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BAA526-FAB1-1B3A-8342-8B64A30D4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EE1EA43-3A0A-ADFE-A843-D6AF993970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B5E16-16E6-4BDF-84E5-426045F4DB35}" type="datetimeFigureOut">
              <a:rPr lang="tr-TR" smtClean="0"/>
              <a:t>3.08.2024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E2D464B-44B1-07FE-510D-AE890D233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946C8B-4E47-03BB-F5EF-F5106DFF8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96D57-D0C9-4986-B0CC-7194419B67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30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10.png"/><Relationship Id="rId21" Type="http://schemas.openxmlformats.org/officeDocument/2006/relationships/image" Target="../media/image45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5" Type="http://schemas.openxmlformats.org/officeDocument/2006/relationships/image" Target="../media/image49.svg"/><Relationship Id="rId2" Type="http://schemas.openxmlformats.org/officeDocument/2006/relationships/image" Target="../media/image27.jpe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gif"/><Relationship Id="rId24" Type="http://schemas.openxmlformats.org/officeDocument/2006/relationships/image" Target="../media/image48.pn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23" Type="http://schemas.openxmlformats.org/officeDocument/2006/relationships/image" Target="../media/image47.svg"/><Relationship Id="rId28" Type="http://schemas.openxmlformats.org/officeDocument/2006/relationships/image" Target="../media/image52.svg"/><Relationship Id="rId10" Type="http://schemas.openxmlformats.org/officeDocument/2006/relationships/image" Target="../media/image34.svg"/><Relationship Id="rId19" Type="http://schemas.openxmlformats.org/officeDocument/2006/relationships/image" Target="../media/image43.sv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10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jp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0.png"/><Relationship Id="rId7" Type="http://schemas.openxmlformats.org/officeDocument/2006/relationships/image" Target="../media/image61.png"/><Relationship Id="rId12" Type="http://schemas.openxmlformats.org/officeDocument/2006/relationships/image" Target="../media/image6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7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jp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12" Type="http://schemas.openxmlformats.org/officeDocument/2006/relationships/image" Target="../media/image73.png"/><Relationship Id="rId2" Type="http://schemas.openxmlformats.org/officeDocument/2006/relationships/image" Target="../media/image10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15.pn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6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4.png"/><Relationship Id="rId5" Type="http://schemas.openxmlformats.org/officeDocument/2006/relationships/image" Target="../media/image19.png"/><Relationship Id="rId10" Type="http://schemas.openxmlformats.org/officeDocument/2006/relationships/image" Target="../media/image73.png"/><Relationship Id="rId4" Type="http://schemas.microsoft.com/office/2007/relationships/hdphoto" Target="../media/hdphoto1.wdp"/><Relationship Id="rId9" Type="http://schemas.openxmlformats.org/officeDocument/2006/relationships/image" Target="../media/image15.png"/><Relationship Id="rId1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4.png"/><Relationship Id="rId4" Type="http://schemas.openxmlformats.org/officeDocument/2006/relationships/image" Target="../media/image80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7.png"/><Relationship Id="rId4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88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3264946-2111-8839-B9F3-08A576591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" y="-728133"/>
            <a:ext cx="12331700" cy="8221133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-7020778">
            <a:off x="-3072993" y="-205550"/>
            <a:ext cx="12102355" cy="8818258"/>
          </a:xfrm>
          <a:prstGeom prst="rect">
            <a:avLst/>
          </a:prstGeom>
          <a:solidFill>
            <a:srgbClr val="4A494A">
              <a:alpha val="58824"/>
            </a:srgbClr>
          </a:solidFill>
        </p:spPr>
      </p:sp>
      <p:sp>
        <p:nvSpPr>
          <p:cNvPr id="4" name="AutoShape 4"/>
          <p:cNvSpPr/>
          <p:nvPr/>
        </p:nvSpPr>
        <p:spPr>
          <a:xfrm rot="-7020778">
            <a:off x="-3824281" y="-110023"/>
            <a:ext cx="11884980" cy="8713289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5" name="Freeform 5"/>
          <p:cNvSpPr/>
          <p:nvPr/>
        </p:nvSpPr>
        <p:spPr>
          <a:xfrm>
            <a:off x="169084" y="517307"/>
            <a:ext cx="3322430" cy="1868867"/>
          </a:xfrm>
          <a:custGeom>
            <a:avLst/>
            <a:gdLst/>
            <a:ahLst/>
            <a:cxnLst/>
            <a:rect l="l" t="t" r="r" b="b"/>
            <a:pathLst>
              <a:path w="4983645" h="280330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54087" y="3199463"/>
            <a:ext cx="7893523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Умные решения для гостиниц</a:t>
            </a:r>
          </a:p>
          <a:p>
            <a:endParaRPr lang="ru-RU" sz="2400" b="1" dirty="0">
              <a:solidFill>
                <a:schemeClr val="bg1"/>
              </a:solidFill>
              <a:latin typeface="Gotham" panose="020B0604020202020204" charset="0"/>
              <a:cs typeface="Gotham" panose="020B060402020202020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на основе автоматизации </a:t>
            </a:r>
            <a:r>
              <a:rPr lang="en-US" sz="2400" b="1" dirty="0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KNX </a:t>
            </a:r>
            <a:r>
              <a:rPr lang="ru-RU" sz="2400" b="1" dirty="0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и </a:t>
            </a:r>
            <a:r>
              <a:rPr lang="en-US" sz="2400" b="1" dirty="0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IP</a:t>
            </a:r>
          </a:p>
          <a:p>
            <a:endParaRPr lang="en-US" sz="2400" b="1" dirty="0">
              <a:solidFill>
                <a:schemeClr val="bg1"/>
              </a:solidFill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30382" y="6588118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5C628AC-AAFE-D756-D022-6D241E7B1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-1066800"/>
            <a:ext cx="12306300" cy="8204200"/>
          </a:xfrm>
          <a:prstGeom prst="rect">
            <a:avLst/>
          </a:prstGeom>
          <a:solidFill>
            <a:srgbClr val="4A494A">
              <a:alpha val="73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635372" y="-6083712"/>
            <a:ext cx="12102355" cy="15249327"/>
          </a:xfrm>
          <a:prstGeom prst="rect">
            <a:avLst/>
          </a:prstGeom>
          <a:solidFill>
            <a:srgbClr val="4A494A">
              <a:alpha val="86000"/>
            </a:srgbClr>
          </a:solidFill>
        </p:spPr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47352" y="641325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1173907" y="162718"/>
            <a:ext cx="9152282" cy="445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b="1" u="sng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INTERRA GRMS </a:t>
            </a:r>
            <a:r>
              <a:rPr lang="ru-RU" sz="2800" b="1" u="sng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обзор вебинара</a:t>
            </a:r>
            <a:endParaRPr lang="en-US" sz="2800" b="1" u="sng" dirty="0">
              <a:solidFill>
                <a:schemeClr val="bg1"/>
              </a:solidFill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US" sz="2800" u="sng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Что такое </a:t>
            </a:r>
            <a:r>
              <a:rPr lang="en-US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GRMS ? </a:t>
            </a:r>
            <a:r>
              <a:rPr lang="ru-RU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Для чего используется</a:t>
            </a:r>
            <a:r>
              <a:rPr lang="en-US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 ?</a:t>
            </a:r>
            <a:endParaRPr lang="en-US" sz="2800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Управление</a:t>
            </a:r>
            <a:r>
              <a:rPr lang="en-US" sz="2800" b="1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800" b="1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в номерах и в общих зонах</a:t>
            </a:r>
            <a:endParaRPr lang="en-US" sz="2800" b="1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Интеграция</a:t>
            </a:r>
            <a:r>
              <a:rPr lang="en-US" sz="28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: BMS/PMS</a:t>
            </a:r>
            <a:endParaRPr lang="en-US" sz="2800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Системная архитектура верхнего уровня</a:t>
            </a:r>
            <a:endParaRPr lang="en-US" sz="2800" i="1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Gotham Medium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B93311A-6685-F5B4-C3B2-5B37D9157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8495" y="5760188"/>
            <a:ext cx="1479195" cy="830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E907E0-4DC9-389F-1ABE-4E4E3A68A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80" y="-1354667"/>
            <a:ext cx="12319000" cy="8212667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1919329" y="-3414673"/>
            <a:ext cx="8212666" cy="12332680"/>
          </a:xfrm>
          <a:prstGeom prst="rect">
            <a:avLst/>
          </a:prstGeom>
          <a:solidFill>
            <a:srgbClr val="4A494A">
              <a:alpha val="86000"/>
            </a:srgbClr>
          </a:solidFill>
        </p:spPr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71155" y="6398934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Что такое </a:t>
            </a:r>
            <a:r>
              <a:rPr lang="en-US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GRMS?</a:t>
            </a:r>
          </a:p>
          <a:p>
            <a:pPr marL="342900" indent="-342900" algn="ctr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Решение для управления и контроля гостиничных номеров</a:t>
            </a:r>
          </a:p>
          <a:p>
            <a:pPr marL="342900" indent="-342900" algn="ctr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Повышает комфорт гостей и эффективность работы</a:t>
            </a:r>
          </a:p>
          <a:p>
            <a:pPr marL="342900" indent="-342900" algn="ctr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Подходит для отелей среднего и высокого класса (от 3 до 5 звезд)</a:t>
            </a:r>
            <a:endParaRPr lang="en-US" sz="2000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2F3A17-3E6F-5D53-F6E5-35BB1C403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84" y="3142908"/>
            <a:ext cx="1021954" cy="1021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CB81C3-0F0A-8343-10D2-761EFA0FA430}"/>
              </a:ext>
            </a:extLst>
          </p:cNvPr>
          <p:cNvSpPr txBox="1"/>
          <p:nvPr/>
        </p:nvSpPr>
        <p:spPr>
          <a:xfrm>
            <a:off x="488610" y="4211211"/>
            <a:ext cx="1890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  <a:latin typeface="Gotham Medium"/>
              </a:rPr>
              <a:t>Управление в номере</a:t>
            </a:r>
            <a:r>
              <a:rPr lang="en-US" b="1" u="sng" dirty="0">
                <a:solidFill>
                  <a:schemeClr val="bg1"/>
                </a:solidFill>
                <a:latin typeface="Gotham Medium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Освещение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Gotham Medium"/>
              </a:rPr>
              <a:t>HVAC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Шторы</a:t>
            </a:r>
            <a:endParaRPr lang="en-US" dirty="0">
              <a:solidFill>
                <a:schemeClr val="bg1"/>
              </a:solidFill>
              <a:latin typeface="Gotham Medium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454044-610D-377F-102E-54D448AE9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300" y="3161176"/>
            <a:ext cx="876300" cy="876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FDA61B-2F78-ECEB-2CC7-981E50895A79}"/>
              </a:ext>
            </a:extLst>
          </p:cNvPr>
          <p:cNvSpPr txBox="1"/>
          <p:nvPr/>
        </p:nvSpPr>
        <p:spPr>
          <a:xfrm>
            <a:off x="3048000" y="4167971"/>
            <a:ext cx="2628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  <a:latin typeface="Gotham Medium"/>
              </a:rPr>
              <a:t>Управление общими зонами</a:t>
            </a:r>
            <a:endParaRPr lang="en-US" b="1" u="sng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Освещение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Настройка атмосферы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Gotham Medium"/>
              </a:rPr>
              <a:t>AV </a:t>
            </a:r>
            <a:r>
              <a:rPr lang="ru-RU" dirty="0">
                <a:solidFill>
                  <a:schemeClr val="bg1"/>
                </a:solidFill>
                <a:latin typeface="Gotham Medium"/>
              </a:rPr>
              <a:t>интеграция</a:t>
            </a:r>
            <a:endParaRPr lang="en-US" dirty="0">
              <a:solidFill>
                <a:schemeClr val="bg1"/>
              </a:solidFill>
              <a:latin typeface="Gotham Medium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F84516-AA7A-2B34-BDF4-A11ED3351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428" y="3220911"/>
            <a:ext cx="795562" cy="7955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BBE325D-9CA0-4AFE-5859-D0B86DB5BC83}"/>
              </a:ext>
            </a:extLst>
          </p:cNvPr>
          <p:cNvSpPr txBox="1"/>
          <p:nvPr/>
        </p:nvSpPr>
        <p:spPr>
          <a:xfrm>
            <a:off x="5628908" y="4164862"/>
            <a:ext cx="3235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  <a:latin typeface="Gotham Medium"/>
              </a:rPr>
              <a:t>Управление сценами</a:t>
            </a:r>
            <a:endParaRPr lang="en-US" b="1" u="sng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Регистрация</a:t>
            </a:r>
            <a:r>
              <a:rPr lang="en-US" dirty="0">
                <a:solidFill>
                  <a:schemeClr val="bg1"/>
                </a:solidFill>
                <a:latin typeface="Gotham Medium"/>
              </a:rPr>
              <a:t>/</a:t>
            </a:r>
            <a:r>
              <a:rPr lang="ru-RU" dirty="0">
                <a:solidFill>
                  <a:schemeClr val="bg1"/>
                </a:solidFill>
                <a:latin typeface="Gotham Medium"/>
              </a:rPr>
              <a:t>выезд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Занятость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Уборка</a:t>
            </a:r>
            <a:r>
              <a:rPr lang="en-US" dirty="0">
                <a:solidFill>
                  <a:schemeClr val="bg1"/>
                </a:solidFill>
                <a:latin typeface="Gotham Medium"/>
              </a:rPr>
              <a:t>/</a:t>
            </a:r>
            <a:r>
              <a:rPr lang="ru-RU" dirty="0">
                <a:solidFill>
                  <a:schemeClr val="bg1"/>
                </a:solidFill>
                <a:latin typeface="Gotham Medium"/>
              </a:rPr>
              <a:t>обслуживание</a:t>
            </a:r>
            <a:endParaRPr lang="en-US" dirty="0">
              <a:solidFill>
                <a:schemeClr val="bg1"/>
              </a:solidFill>
              <a:latin typeface="Gotham Medium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62A32FB-8364-ECA6-B728-342B8540D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6346" y="3374102"/>
            <a:ext cx="663374" cy="663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828616F-DEA1-F0BD-0F13-E06126DD82EB}"/>
              </a:ext>
            </a:extLst>
          </p:cNvPr>
          <p:cNvSpPr txBox="1"/>
          <p:nvPr/>
        </p:nvSpPr>
        <p:spPr>
          <a:xfrm>
            <a:off x="9142801" y="4164862"/>
            <a:ext cx="2982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  <a:latin typeface="Gotham Medium"/>
              </a:rPr>
              <a:t>Централизованный контроль помещений</a:t>
            </a:r>
            <a:endParaRPr lang="en-US" b="1" u="sng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Регистрация</a:t>
            </a:r>
            <a:r>
              <a:rPr lang="en-US" dirty="0">
                <a:solidFill>
                  <a:schemeClr val="bg1"/>
                </a:solidFill>
                <a:latin typeface="Gotham Medium"/>
              </a:rPr>
              <a:t>/</a:t>
            </a:r>
            <a:r>
              <a:rPr lang="ru-RU" dirty="0">
                <a:solidFill>
                  <a:schemeClr val="bg1"/>
                </a:solidFill>
                <a:latin typeface="Gotham Medium"/>
              </a:rPr>
              <a:t>выезд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Gotham Medium"/>
              </a:rPr>
              <a:t>Присутствие гостя</a:t>
            </a:r>
            <a:endParaRPr lang="en-US" dirty="0">
              <a:solidFill>
                <a:schemeClr val="bg1"/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Gotham Medium"/>
              </a:rPr>
              <a:t>DND/MUR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1835644-CF42-B356-BB15-E860E8975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76" y="-1"/>
            <a:ext cx="12334076" cy="8222717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1913603" y="-2055682"/>
            <a:ext cx="8222718" cy="12334077"/>
          </a:xfrm>
          <a:prstGeom prst="rect">
            <a:avLst/>
          </a:prstGeom>
          <a:solidFill>
            <a:srgbClr val="4A494A">
              <a:alpha val="86000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79621" y="6364972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Для чего мы используем </a:t>
            </a:r>
            <a:r>
              <a:rPr lang="en-US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GRMS 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5A4C7E-4EC8-9930-1160-FA2F836A17A8}"/>
              </a:ext>
            </a:extLst>
          </p:cNvPr>
          <p:cNvSpPr txBox="1"/>
          <p:nvPr/>
        </p:nvSpPr>
        <p:spPr>
          <a:xfrm>
            <a:off x="635000" y="1267658"/>
            <a:ext cx="7620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Для системных интеграторов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GRMS является ключом к победе в гостиничных проектах и ​​позволяет осуществлять сопутствующие продажи.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Быстрорастущий глобальный рынок, включая новые и модернизированные проекты.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Немногие конкуренты предлагают полный ассортимент продукции.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Упрощает соблюдение новых правил (например, энергоэффективность, потребление воды…).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999D7A-011B-53FF-8BDC-9E3C99ED7665}"/>
              </a:ext>
            </a:extLst>
          </p:cNvPr>
          <p:cNvSpPr txBox="1"/>
          <p:nvPr/>
        </p:nvSpPr>
        <p:spPr>
          <a:xfrm>
            <a:off x="635000" y="3708190"/>
            <a:ext cx="77914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Для отелей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Отличайтесь уникальным клиентским опытом.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Улучшайте комфорт, простоту использования и инновации.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Повышайте удовлетворенность и лояльность.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Внедряйте экономически эффективные сценарии для гостей и персонала.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645858-B1F7-EC9D-67BE-31ABDE482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350" y="1098602"/>
            <a:ext cx="3371380" cy="22983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A193B1-C240-12BD-81F0-3D8C3963F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350" y="3558911"/>
            <a:ext cx="3371380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0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39496D1-93B3-7DFF-672C-33299EE63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4593"/>
            <a:ext cx="12192609" cy="8127593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2032204" y="-2666799"/>
            <a:ext cx="8127594" cy="12192002"/>
          </a:xfrm>
          <a:prstGeom prst="rect">
            <a:avLst/>
          </a:prstGeom>
          <a:solidFill>
            <a:srgbClr val="4A494A">
              <a:alpha val="86000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64667" y="6343866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E045B8-5EFF-1AF7-1ABE-AFAB1C2B81C8}"/>
              </a:ext>
            </a:extLst>
          </p:cNvPr>
          <p:cNvSpPr/>
          <p:nvPr/>
        </p:nvSpPr>
        <p:spPr>
          <a:xfrm>
            <a:off x="5069541" y="2795445"/>
            <a:ext cx="2052918" cy="851647"/>
          </a:xfrm>
          <a:prstGeom prst="round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GRMS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DC9D59-F284-A22B-7E09-383A6E4E451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878477" y="1478860"/>
            <a:ext cx="700435" cy="70043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33DC1B-60FC-11D0-0512-4DA364C560C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2685391" y="2355217"/>
            <a:ext cx="437547" cy="43754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F4D5D-3313-16A8-F011-FD493434DF5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5679142" y="1583142"/>
            <a:ext cx="596153" cy="59615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A7EC1E-6D30-B123-FF82-7FE775ECDA1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1094100" y="2991476"/>
            <a:ext cx="527868" cy="52786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17D17-4105-5C40-A863-F3EA1AA318C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2598503" y="3918283"/>
            <a:ext cx="524435" cy="52443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D94B00-9BB2-361A-D376-5927030E7A1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</a:blip>
          <a:stretch>
            <a:fillRect/>
          </a:stretch>
        </p:blipFill>
        <p:spPr>
          <a:xfrm>
            <a:off x="4013561" y="4810750"/>
            <a:ext cx="565351" cy="565351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4F9402-20AD-78B8-B1FD-B19B3F8871D4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</a:blip>
          <a:stretch>
            <a:fillRect/>
          </a:stretch>
        </p:blipFill>
        <p:spPr>
          <a:xfrm>
            <a:off x="5749738" y="5151209"/>
            <a:ext cx="692524" cy="692524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23C242-2330-0340-3A79-F4E2337A2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</a:blip>
          <a:stretch>
            <a:fillRect/>
          </a:stretch>
        </p:blipFill>
        <p:spPr>
          <a:xfrm>
            <a:off x="7490685" y="4793098"/>
            <a:ext cx="437547" cy="437547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9368AD-487F-99F3-A5B6-F7B1B275770E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</a:blip>
          <a:stretch>
            <a:fillRect/>
          </a:stretch>
        </p:blipFill>
        <p:spPr>
          <a:xfrm>
            <a:off x="9027120" y="3914850"/>
            <a:ext cx="527868" cy="527868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1014CD-7D90-BD27-CD8C-A0EE433A999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</a:blip>
          <a:stretch>
            <a:fillRect/>
          </a:stretch>
        </p:blipFill>
        <p:spPr>
          <a:xfrm>
            <a:off x="10501747" y="2923191"/>
            <a:ext cx="596153" cy="596153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E2E8DE-1EE2-4247-2947-018A6D1FD8A1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70000" contrast="-70000"/>
          </a:blip>
          <a:stretch>
            <a:fillRect/>
          </a:stretch>
        </p:blipFill>
        <p:spPr>
          <a:xfrm>
            <a:off x="9027120" y="2283153"/>
            <a:ext cx="437547" cy="437547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71D2287-0B0C-8DC1-491A-4E9857159492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</a:blip>
          <a:stretch>
            <a:fillRect/>
          </a:stretch>
        </p:blipFill>
        <p:spPr>
          <a:xfrm>
            <a:off x="7411381" y="1705562"/>
            <a:ext cx="596153" cy="596153"/>
          </a:xfrm>
          <a:prstGeom prst="rect">
            <a:avLst/>
          </a:prstGeom>
          <a:noFill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67D5238-855A-5F45-11D9-22A277BEE7E2}"/>
              </a:ext>
            </a:extLst>
          </p:cNvPr>
          <p:cNvSpPr txBox="1"/>
          <p:nvPr/>
        </p:nvSpPr>
        <p:spPr>
          <a:xfrm>
            <a:off x="3861569" y="1187943"/>
            <a:ext cx="936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Освещение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1DC161-17E3-AAD0-22A8-2092FBEE2415}"/>
              </a:ext>
            </a:extLst>
          </p:cNvPr>
          <p:cNvSpPr txBox="1"/>
          <p:nvPr/>
        </p:nvSpPr>
        <p:spPr>
          <a:xfrm>
            <a:off x="5749738" y="1283119"/>
            <a:ext cx="530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HVAC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43B985-27FB-1595-F2D0-0E0A0B0E9CCF}"/>
              </a:ext>
            </a:extLst>
          </p:cNvPr>
          <p:cNvSpPr txBox="1"/>
          <p:nvPr/>
        </p:nvSpPr>
        <p:spPr>
          <a:xfrm>
            <a:off x="2396974" y="1994342"/>
            <a:ext cx="12146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Шторы</a:t>
            </a:r>
            <a:r>
              <a:rPr lang="fr-FR" sz="1200" dirty="0">
                <a:solidFill>
                  <a:schemeClr val="bg1"/>
                </a:solidFill>
              </a:rPr>
              <a:t>/</a:t>
            </a:r>
            <a:r>
              <a:rPr lang="ru-RU" sz="1200" dirty="0">
                <a:solidFill>
                  <a:schemeClr val="bg1"/>
                </a:solidFill>
              </a:rPr>
              <a:t>жалюзи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E99B70-D021-6099-8C5C-3E64315E8C1E}"/>
              </a:ext>
            </a:extLst>
          </p:cNvPr>
          <p:cNvSpPr txBox="1"/>
          <p:nvPr/>
        </p:nvSpPr>
        <p:spPr>
          <a:xfrm>
            <a:off x="575925" y="2616007"/>
            <a:ext cx="1595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Управление услугами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E7B8A9-4C81-3298-040A-B743ECC05CB0}"/>
              </a:ext>
            </a:extLst>
          </p:cNvPr>
          <p:cNvSpPr txBox="1"/>
          <p:nvPr/>
        </p:nvSpPr>
        <p:spPr>
          <a:xfrm>
            <a:off x="2244875" y="3537434"/>
            <a:ext cx="1348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Контроль доступа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73427C-88FB-C244-284F-A1D6FD0D7BC4}"/>
              </a:ext>
            </a:extLst>
          </p:cNvPr>
          <p:cNvSpPr txBox="1"/>
          <p:nvPr/>
        </p:nvSpPr>
        <p:spPr>
          <a:xfrm>
            <a:off x="3569074" y="4519833"/>
            <a:ext cx="15679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Управление сценами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FD288F-F193-763B-2BC5-F35CEFB2205D}"/>
              </a:ext>
            </a:extLst>
          </p:cNvPr>
          <p:cNvSpPr txBox="1"/>
          <p:nvPr/>
        </p:nvSpPr>
        <p:spPr>
          <a:xfrm>
            <a:off x="5182531" y="4702730"/>
            <a:ext cx="1826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Централизация данных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о номерах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C70D8B-971D-B2E9-ED7C-31B12CADE79B}"/>
              </a:ext>
            </a:extLst>
          </p:cNvPr>
          <p:cNvSpPr txBox="1"/>
          <p:nvPr/>
        </p:nvSpPr>
        <p:spPr>
          <a:xfrm>
            <a:off x="6795988" y="4442718"/>
            <a:ext cx="1826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Общие зоны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F283F8-3B1D-69B0-229B-047BB73519A6}"/>
              </a:ext>
            </a:extLst>
          </p:cNvPr>
          <p:cNvSpPr txBox="1"/>
          <p:nvPr/>
        </p:nvSpPr>
        <p:spPr>
          <a:xfrm>
            <a:off x="8332424" y="3511609"/>
            <a:ext cx="1826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</a:rPr>
              <a:t>BMS </a:t>
            </a:r>
            <a:r>
              <a:rPr lang="ru-RU" sz="1200" dirty="0">
                <a:solidFill>
                  <a:schemeClr val="bg1"/>
                </a:solidFill>
              </a:rPr>
              <a:t>интеграция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7DAC2C-23B2-C7CC-E6B4-AFB9B1865B7A}"/>
              </a:ext>
            </a:extLst>
          </p:cNvPr>
          <p:cNvSpPr txBox="1"/>
          <p:nvPr/>
        </p:nvSpPr>
        <p:spPr>
          <a:xfrm>
            <a:off x="9886354" y="2532016"/>
            <a:ext cx="1826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Управление энергией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33E4-E5B2-BE2D-9AE3-EFAA0522453A}"/>
              </a:ext>
            </a:extLst>
          </p:cNvPr>
          <p:cNvSpPr txBox="1"/>
          <p:nvPr/>
        </p:nvSpPr>
        <p:spPr>
          <a:xfrm>
            <a:off x="8377585" y="1932130"/>
            <a:ext cx="1826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Безопасность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4E0C54-2ED2-3648-2C3C-51A1CBD197AA}"/>
              </a:ext>
            </a:extLst>
          </p:cNvPr>
          <p:cNvSpPr txBox="1"/>
          <p:nvPr/>
        </p:nvSpPr>
        <p:spPr>
          <a:xfrm>
            <a:off x="6795988" y="1349379"/>
            <a:ext cx="1826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Интерфейс пользователя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10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1835644-CF42-B356-BB15-E860E8975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76" y="-1"/>
            <a:ext cx="12334076" cy="8222717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1865195" y="-2094797"/>
            <a:ext cx="8349387" cy="12334077"/>
          </a:xfrm>
          <a:prstGeom prst="rect">
            <a:avLst/>
          </a:prstGeom>
          <a:solidFill>
            <a:srgbClr val="4A494A">
              <a:alpha val="86000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62688" y="6384742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BMS/PMS </a:t>
            </a:r>
            <a:r>
              <a:rPr lang="ru-RU" sz="2400" b="1" dirty="0">
                <a:solidFill>
                  <a:schemeClr val="bg1"/>
                </a:solidFill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интеграция</a:t>
            </a:r>
            <a:endParaRPr lang="en-US" sz="2400" b="1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31" name="Rectangle : coins arrondis 20">
            <a:extLst>
              <a:ext uri="{FF2B5EF4-FFF2-40B4-BE49-F238E27FC236}">
                <a16:creationId xmlns:a16="http://schemas.microsoft.com/office/drawing/2014/main" id="{43CF790B-46DA-4C39-CBB4-4E78F80357BB}"/>
              </a:ext>
            </a:extLst>
          </p:cNvPr>
          <p:cNvSpPr/>
          <p:nvPr/>
        </p:nvSpPr>
        <p:spPr>
          <a:xfrm>
            <a:off x="3208228" y="1184307"/>
            <a:ext cx="1475995" cy="1073021"/>
          </a:xfrm>
          <a:prstGeom prst="round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2" name="Connecteur droit avec flèche 19">
            <a:extLst>
              <a:ext uri="{FF2B5EF4-FFF2-40B4-BE49-F238E27FC236}">
                <a16:creationId xmlns:a16="http://schemas.microsoft.com/office/drawing/2014/main" id="{3AE4F9D3-35B8-31C0-0A80-31727CFAD7B8}"/>
              </a:ext>
            </a:extLst>
          </p:cNvPr>
          <p:cNvCxnSpPr>
            <a:cxnSpLocks/>
            <a:endCxn id="31" idx="2"/>
          </p:cNvCxnSpPr>
          <p:nvPr/>
        </p:nvCxnSpPr>
        <p:spPr>
          <a:xfrm flipH="1" flipV="1">
            <a:off x="3946226" y="2257328"/>
            <a:ext cx="1561859" cy="792356"/>
          </a:xfrm>
          <a:prstGeom prst="straightConnector1">
            <a:avLst/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E4848AB-2F0B-B961-E1B0-751245453B3F}"/>
              </a:ext>
            </a:extLst>
          </p:cNvPr>
          <p:cNvSpPr txBox="1"/>
          <p:nvPr/>
        </p:nvSpPr>
        <p:spPr>
          <a:xfrm>
            <a:off x="3208228" y="1415079"/>
            <a:ext cx="1475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Управление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в номере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ectangle : coins arrondis 20">
            <a:extLst>
              <a:ext uri="{FF2B5EF4-FFF2-40B4-BE49-F238E27FC236}">
                <a16:creationId xmlns:a16="http://schemas.microsoft.com/office/drawing/2014/main" id="{04C6E78E-0D17-1BA0-90AA-93C57C39B5A7}"/>
              </a:ext>
            </a:extLst>
          </p:cNvPr>
          <p:cNvSpPr/>
          <p:nvPr/>
        </p:nvSpPr>
        <p:spPr>
          <a:xfrm>
            <a:off x="1822698" y="2909678"/>
            <a:ext cx="1475995" cy="1073021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chemeClr val="bg1"/>
              </a:solidFill>
              <a:latin typeface="Calibri" panose="020F0502020204030204"/>
            </a:endParaRPr>
          </a:p>
        </p:txBody>
      </p:sp>
      <p:cxnSp>
        <p:nvCxnSpPr>
          <p:cNvPr id="35" name="Connecteur droit avec flèche 69">
            <a:extLst>
              <a:ext uri="{FF2B5EF4-FFF2-40B4-BE49-F238E27FC236}">
                <a16:creationId xmlns:a16="http://schemas.microsoft.com/office/drawing/2014/main" id="{B218211D-1406-CD88-9C06-624C0372DC1C}"/>
              </a:ext>
            </a:extLst>
          </p:cNvPr>
          <p:cNvCxnSpPr>
            <a:cxnSpLocks/>
          </p:cNvCxnSpPr>
          <p:nvPr/>
        </p:nvCxnSpPr>
        <p:spPr>
          <a:xfrm flipH="1">
            <a:off x="3298693" y="3475508"/>
            <a:ext cx="1182933" cy="15021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08563F-A36A-72B1-5CCF-48E51631FBAE}"/>
              </a:ext>
            </a:extLst>
          </p:cNvPr>
          <p:cNvSpPr txBox="1"/>
          <p:nvPr/>
        </p:nvSpPr>
        <p:spPr>
          <a:xfrm>
            <a:off x="1958386" y="3048466"/>
            <a:ext cx="1270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Управление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общими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зонами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Rectangle : coins arrondis 20">
            <a:extLst>
              <a:ext uri="{FF2B5EF4-FFF2-40B4-BE49-F238E27FC236}">
                <a16:creationId xmlns:a16="http://schemas.microsoft.com/office/drawing/2014/main" id="{9EAFB802-89FE-15F5-3B06-B763F5D72AE6}"/>
              </a:ext>
            </a:extLst>
          </p:cNvPr>
          <p:cNvSpPr/>
          <p:nvPr/>
        </p:nvSpPr>
        <p:spPr>
          <a:xfrm>
            <a:off x="4684223" y="4801296"/>
            <a:ext cx="1475995" cy="1073021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8" name="Rectangle : coins arrondis 20">
            <a:extLst>
              <a:ext uri="{FF2B5EF4-FFF2-40B4-BE49-F238E27FC236}">
                <a16:creationId xmlns:a16="http://schemas.microsoft.com/office/drawing/2014/main" id="{D870857E-1410-3154-2B6C-983FB9D37F8B}"/>
              </a:ext>
            </a:extLst>
          </p:cNvPr>
          <p:cNvSpPr/>
          <p:nvPr/>
        </p:nvSpPr>
        <p:spPr>
          <a:xfrm>
            <a:off x="7429473" y="3223458"/>
            <a:ext cx="1475995" cy="1073021"/>
          </a:xfrm>
          <a:prstGeom prst="round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Rectangle : coins arrondis 20">
            <a:extLst>
              <a:ext uri="{FF2B5EF4-FFF2-40B4-BE49-F238E27FC236}">
                <a16:creationId xmlns:a16="http://schemas.microsoft.com/office/drawing/2014/main" id="{3DF99E4B-5A8E-1C2F-EF4A-88144755FC90}"/>
              </a:ext>
            </a:extLst>
          </p:cNvPr>
          <p:cNvSpPr/>
          <p:nvPr/>
        </p:nvSpPr>
        <p:spPr>
          <a:xfrm>
            <a:off x="6039889" y="1183106"/>
            <a:ext cx="1475995" cy="1073021"/>
          </a:xfrm>
          <a:prstGeom prst="round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40" name="Connecteur droit avec flèche 19">
            <a:extLst>
              <a:ext uri="{FF2B5EF4-FFF2-40B4-BE49-F238E27FC236}">
                <a16:creationId xmlns:a16="http://schemas.microsoft.com/office/drawing/2014/main" id="{B0C77490-C243-5F16-22E4-AB401BD90C69}"/>
              </a:ext>
            </a:extLst>
          </p:cNvPr>
          <p:cNvCxnSpPr>
            <a:cxnSpLocks/>
            <a:stCxn id="37" idx="0"/>
          </p:cNvCxnSpPr>
          <p:nvPr/>
        </p:nvCxnSpPr>
        <p:spPr>
          <a:xfrm flipH="1" flipV="1">
            <a:off x="5391691" y="3907125"/>
            <a:ext cx="30530" cy="894171"/>
          </a:xfrm>
          <a:prstGeom prst="straightConnector1">
            <a:avLst/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61DA675-14A4-C1D4-3D62-5649F20A6FAC}"/>
              </a:ext>
            </a:extLst>
          </p:cNvPr>
          <p:cNvSpPr txBox="1"/>
          <p:nvPr/>
        </p:nvSpPr>
        <p:spPr>
          <a:xfrm>
            <a:off x="4860207" y="5204471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PMS/BMS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2" name="Connecteur droit avec flèche 19">
            <a:extLst>
              <a:ext uri="{FF2B5EF4-FFF2-40B4-BE49-F238E27FC236}">
                <a16:creationId xmlns:a16="http://schemas.microsoft.com/office/drawing/2014/main" id="{3AAC1914-65D8-FD1D-446C-47429D30C1CD}"/>
              </a:ext>
            </a:extLst>
          </p:cNvPr>
          <p:cNvCxnSpPr>
            <a:cxnSpLocks/>
          </p:cNvCxnSpPr>
          <p:nvPr/>
        </p:nvCxnSpPr>
        <p:spPr>
          <a:xfrm flipH="1" flipV="1">
            <a:off x="6471481" y="3429000"/>
            <a:ext cx="999409" cy="461665"/>
          </a:xfrm>
          <a:prstGeom prst="straightConnector1">
            <a:avLst/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688227D-8CFF-168A-6AA3-308EA3D37DE5}"/>
              </a:ext>
            </a:extLst>
          </p:cNvPr>
          <p:cNvSpPr txBox="1"/>
          <p:nvPr/>
        </p:nvSpPr>
        <p:spPr>
          <a:xfrm>
            <a:off x="7502390" y="3311794"/>
            <a:ext cx="1339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Сервер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управления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доступом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4" name="Connecteur droit avec flèche 19">
            <a:extLst>
              <a:ext uri="{FF2B5EF4-FFF2-40B4-BE49-F238E27FC236}">
                <a16:creationId xmlns:a16="http://schemas.microsoft.com/office/drawing/2014/main" id="{28A34FEC-8C72-5AD6-3CDC-ED0AD64313C3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5508085" y="2256127"/>
            <a:ext cx="1269802" cy="793557"/>
          </a:xfrm>
          <a:prstGeom prst="straightConnector1">
            <a:avLst/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1DD24C0B-4B35-5B61-4225-AAD79311521C}"/>
              </a:ext>
            </a:extLst>
          </p:cNvPr>
          <p:cNvSpPr txBox="1"/>
          <p:nvPr/>
        </p:nvSpPr>
        <p:spPr>
          <a:xfrm>
            <a:off x="5185625" y="1616515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….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2ECCA4A9-29C0-E00B-5AC6-9A4816EA7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8513" y="1038672"/>
            <a:ext cx="847675" cy="40441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F9431B31-D890-51DE-1759-8FA9E783A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9138" y="1149496"/>
            <a:ext cx="1329031" cy="132903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8F5BF9D-9D6A-1960-1CC2-A724594C456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060" y="2266576"/>
            <a:ext cx="1207393" cy="307643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4E5A9F6A-E064-97CB-F0AE-BCC50BC066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3169" y="2742951"/>
            <a:ext cx="1119188" cy="55907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73F0134-C0FA-EB5E-BDC7-1E10A8E17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519" y="3383025"/>
            <a:ext cx="1270000" cy="258379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9CDBE0C9-1E02-F765-4D4C-55C6DC3D75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94962" y="3765010"/>
            <a:ext cx="1364110" cy="614464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F121E381-38BC-6FDD-798E-8006E3DE8E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58994" y="4371518"/>
            <a:ext cx="618023" cy="618023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C01E04D2-4F07-10B5-1BE3-AB1E364BE2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696991" y="4371518"/>
            <a:ext cx="673939" cy="547918"/>
          </a:xfrm>
          <a:prstGeom prst="rect">
            <a:avLst/>
          </a:prstGeom>
        </p:spPr>
      </p:pic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8EBAFE7-6A41-AD43-7327-D7CBFB0487AC}"/>
              </a:ext>
            </a:extLst>
          </p:cNvPr>
          <p:cNvSpPr/>
          <p:nvPr/>
        </p:nvSpPr>
        <p:spPr>
          <a:xfrm>
            <a:off x="4459979" y="3049684"/>
            <a:ext cx="2052918" cy="851647"/>
          </a:xfrm>
          <a:prstGeom prst="roundRect">
            <a:avLst/>
          </a:prstGeom>
          <a:noFill/>
          <a:ln w="317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GRMS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DFCF2EE4-2315-22ED-78DA-61DAED2E11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15219" y="4362189"/>
            <a:ext cx="1329380" cy="196945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CADE6C49-4CE6-494A-677C-2C72DC205DB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809303" y="4467060"/>
            <a:ext cx="741212" cy="741212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23CF0E39-621E-1DB2-1D17-96F7A8EF33E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53957" y="5100201"/>
            <a:ext cx="1469610" cy="163609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AB0C5740-BBBB-9232-D19F-EE73D3CDC05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87869" y="4782154"/>
            <a:ext cx="748464" cy="37423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EB8409A-DE8B-8C95-1625-5B23D2D1B574}"/>
              </a:ext>
            </a:extLst>
          </p:cNvPr>
          <p:cNvPicPr>
            <a:picLocks noChangeAspect="1"/>
          </p:cNvPicPr>
          <p:nvPr/>
        </p:nvPicPr>
        <p:blipFill>
          <a:blip r:embed="rId26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149" y="5156386"/>
            <a:ext cx="914974" cy="311091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5EA871C-4261-8A1D-5C62-0EDC07110CC1}"/>
              </a:ext>
            </a:extLst>
          </p:cNvPr>
          <p:cNvPicPr>
            <a:picLocks noChangeAspect="1"/>
          </p:cNvPicPr>
          <p:nvPr/>
        </p:nvPicPr>
        <p:blipFill>
          <a:blip r:embed="rId27">
            <a:biLevel thresh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673236" y="5171652"/>
            <a:ext cx="863945" cy="863945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B1478D47-7F63-EDC1-9F7D-A229ADE1E040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768844" y="5842951"/>
            <a:ext cx="672728" cy="32949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4A60B92-1508-4C7E-81D2-35EFBF231852}"/>
              </a:ext>
            </a:extLst>
          </p:cNvPr>
          <p:cNvSpPr txBox="1"/>
          <p:nvPr/>
        </p:nvSpPr>
        <p:spPr>
          <a:xfrm>
            <a:off x="6096000" y="1428101"/>
            <a:ext cx="1475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Управление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в номере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83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5AF5A54-2481-6715-73D9-E2E37B350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53" y="-651035"/>
            <a:ext cx="12216053" cy="8144035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1968292" y="-2643380"/>
            <a:ext cx="8349387" cy="12334077"/>
          </a:xfrm>
          <a:prstGeom prst="rect">
            <a:avLst/>
          </a:prstGeom>
          <a:solidFill>
            <a:srgbClr val="4A494A">
              <a:alpha val="86000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30469" y="636711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KNX </a:t>
            </a:r>
            <a:r>
              <a:rPr lang="ru-RU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управление в номере</a:t>
            </a:r>
            <a:endParaRPr lang="en-US" sz="2400" b="1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50DE31-AA8D-A2ED-3E55-CE1CDAED8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577" y="1321630"/>
            <a:ext cx="3893642" cy="389364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9A3DE-6B79-A197-83F5-35413BC64CF6}"/>
              </a:ext>
            </a:extLst>
          </p:cNvPr>
          <p:cNvSpPr/>
          <p:nvPr/>
        </p:nvSpPr>
        <p:spPr>
          <a:xfrm>
            <a:off x="5189398" y="921146"/>
            <a:ext cx="2030201" cy="1490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F500D6-0C32-C41C-6333-5439A4801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1931" y="1001322"/>
            <a:ext cx="1725134" cy="13305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F0A169-E4C9-4A39-797C-0BCA52A79270}"/>
              </a:ext>
            </a:extLst>
          </p:cNvPr>
          <p:cNvSpPr/>
          <p:nvPr/>
        </p:nvSpPr>
        <p:spPr>
          <a:xfrm>
            <a:off x="7474331" y="1125735"/>
            <a:ext cx="1085426" cy="1154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C44875-20EC-0FF4-7C0C-B92539632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926" y="1176434"/>
            <a:ext cx="924459" cy="105927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A53270B-42E6-2A87-00C7-4907BA8B6F47}"/>
              </a:ext>
            </a:extLst>
          </p:cNvPr>
          <p:cNvSpPr/>
          <p:nvPr/>
        </p:nvSpPr>
        <p:spPr>
          <a:xfrm>
            <a:off x="8828363" y="1114049"/>
            <a:ext cx="1085426" cy="1154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5A4F1F-D9C3-9A30-2385-465177914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5252" y="1201110"/>
            <a:ext cx="944740" cy="94008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FAF7ED7-ECB7-E281-81CB-10E89EF139B8}"/>
              </a:ext>
            </a:extLst>
          </p:cNvPr>
          <p:cNvSpPr/>
          <p:nvPr/>
        </p:nvSpPr>
        <p:spPr>
          <a:xfrm>
            <a:off x="10186665" y="1824663"/>
            <a:ext cx="947555" cy="16284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DCA62F-8DAB-86FC-826E-0007D71C2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3386" y="1937892"/>
            <a:ext cx="821460" cy="140201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38F4E07-FC4A-A273-C94F-CB17699A5FC9}"/>
              </a:ext>
            </a:extLst>
          </p:cNvPr>
          <p:cNvSpPr/>
          <p:nvPr/>
        </p:nvSpPr>
        <p:spPr>
          <a:xfrm>
            <a:off x="8789727" y="3691643"/>
            <a:ext cx="3310833" cy="7327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ABCDC9-1B94-3377-769E-57B17401C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4882" y="3706661"/>
            <a:ext cx="3128952" cy="689084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D2A18F0-2FD4-8D56-B4AE-C2359BDA6FFA}"/>
              </a:ext>
            </a:extLst>
          </p:cNvPr>
          <p:cNvSpPr/>
          <p:nvPr/>
        </p:nvSpPr>
        <p:spPr>
          <a:xfrm>
            <a:off x="5143738" y="4868056"/>
            <a:ext cx="5210506" cy="9861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5B8DAE-959A-05B6-D07F-53671458F1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4537" y="4924179"/>
            <a:ext cx="2135060" cy="8707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6A20B9-684F-295B-0C22-ED20DF901B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2677" y="4970538"/>
            <a:ext cx="1562575" cy="8546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1AB013-7B1D-AA82-9C08-EF61FB22D6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1412" y="5149636"/>
            <a:ext cx="878115" cy="6144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D5FD56-ACB0-CF9B-E482-8292240A589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2673" y="4898536"/>
            <a:ext cx="330884" cy="8804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4EFFB05-7187-37A0-BF89-4BFAA7406157}"/>
              </a:ext>
            </a:extLst>
          </p:cNvPr>
          <p:cNvSpPr txBox="1"/>
          <p:nvPr/>
        </p:nvSpPr>
        <p:spPr>
          <a:xfrm>
            <a:off x="111760" y="1321630"/>
            <a:ext cx="507763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Gotham Medium"/>
              </a:rPr>
              <a:t>Сенсоры</a:t>
            </a:r>
            <a:endParaRPr lang="fr-FR" b="1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Gotham Medium"/>
              </a:rPr>
              <a:t>Сенсорные панели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управление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термостаты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DND/MUR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Gotham Medium"/>
              </a:rPr>
              <a:t>Кейпады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 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управление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термостаты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DND/MUR…)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Gotham Medium"/>
              </a:rPr>
              <a:t>Мультисенсоры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виртуальный </a:t>
            </a:r>
            <a:r>
              <a:rPr lang="en-US" sz="1400" dirty="0">
                <a:solidFill>
                  <a:schemeClr val="bg1"/>
                </a:solidFill>
                <a:latin typeface="Gotham Medium"/>
              </a:rPr>
              <a:t>card holder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входы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/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выходы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термостат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…)</a:t>
            </a:r>
            <a:endParaRPr lang="en-US" sz="14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442F0-901E-0019-7B48-839DA3A7A73D}"/>
              </a:ext>
            </a:extLst>
          </p:cNvPr>
          <p:cNvSpPr txBox="1"/>
          <p:nvPr/>
        </p:nvSpPr>
        <p:spPr>
          <a:xfrm>
            <a:off x="66101" y="3550168"/>
            <a:ext cx="50776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Gotham Medium"/>
              </a:rPr>
              <a:t>2.   </a:t>
            </a:r>
            <a:r>
              <a:rPr lang="ru-RU" b="1" dirty="0">
                <a:solidFill>
                  <a:schemeClr val="bg1"/>
                </a:solidFill>
                <a:latin typeface="Gotham Medium"/>
              </a:rPr>
              <a:t>Модульное оборудование</a:t>
            </a:r>
            <a:endParaRPr lang="fr-FR" b="1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iS12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сервер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(KNX/EIO)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KNX </a:t>
            </a:r>
            <a:r>
              <a:rPr lang="ru-RU" sz="1400" dirty="0" err="1">
                <a:solidFill>
                  <a:schemeClr val="bg1"/>
                </a:solidFill>
                <a:latin typeface="Gotham Medium"/>
              </a:rPr>
              <a:t>актуаторы</a:t>
            </a:r>
            <a:endParaRPr lang="fr-FR" sz="1400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KNX AC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шлюзы</a:t>
            </a:r>
            <a:endParaRPr lang="fr-FR" sz="1400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KNX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бинарные входы</a:t>
            </a:r>
            <a:endParaRPr lang="fr-FR" sz="1400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bg1"/>
                </a:solidFill>
                <a:latin typeface="Gotham Medium"/>
              </a:rPr>
              <a:t>iNode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логический сервер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(KNX, TCP/IP)</a:t>
            </a:r>
            <a:endParaRPr lang="en-US" sz="1400" dirty="0">
              <a:solidFill>
                <a:schemeClr val="bg1"/>
              </a:solidFill>
              <a:latin typeface="Gotham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6648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5AF5A54-2481-6715-73D9-E2E37B350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53" y="-651035"/>
            <a:ext cx="12216053" cy="8144035"/>
          </a:xfrm>
          <a:prstGeom prst="rect">
            <a:avLst/>
          </a:prstGeom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5910D182-729A-982A-609E-D3F82B7D7626}"/>
              </a:ext>
            </a:extLst>
          </p:cNvPr>
          <p:cNvSpPr/>
          <p:nvPr/>
        </p:nvSpPr>
        <p:spPr>
          <a:xfrm rot="16200000">
            <a:off x="1968292" y="-2643380"/>
            <a:ext cx="8349387" cy="12334077"/>
          </a:xfrm>
          <a:prstGeom prst="rect">
            <a:avLst/>
          </a:prstGeom>
          <a:solidFill>
            <a:srgbClr val="4A494A">
              <a:alpha val="86000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79622" y="638495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EIO </a:t>
            </a:r>
            <a:r>
              <a:rPr lang="ru-RU" sz="2400" b="1" dirty="0">
                <a:solidFill>
                  <a:schemeClr val="bg1"/>
                </a:solidFill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управление в номере</a:t>
            </a:r>
            <a:endParaRPr lang="en-US" sz="2400" b="1" dirty="0">
              <a:solidFill>
                <a:schemeClr val="bg1"/>
              </a:solidFill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50DE31-AA8D-A2ED-3E55-CE1CDAED8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577" y="1321630"/>
            <a:ext cx="3893642" cy="389364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E9A3DE-6B79-A197-83F5-35413BC64CF6}"/>
              </a:ext>
            </a:extLst>
          </p:cNvPr>
          <p:cNvSpPr/>
          <p:nvPr/>
        </p:nvSpPr>
        <p:spPr>
          <a:xfrm>
            <a:off x="5189398" y="921146"/>
            <a:ext cx="2030201" cy="1490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F500D6-0C32-C41C-6333-5439A4801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1931" y="1001322"/>
            <a:ext cx="1725134" cy="133059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FAF7ED7-ECB7-E281-81CB-10E89EF139B8}"/>
              </a:ext>
            </a:extLst>
          </p:cNvPr>
          <p:cNvSpPr/>
          <p:nvPr/>
        </p:nvSpPr>
        <p:spPr>
          <a:xfrm>
            <a:off x="10186665" y="1824663"/>
            <a:ext cx="947555" cy="16284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DCA62F-8DAB-86FC-826E-0007D71C21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3386" y="1937892"/>
            <a:ext cx="821460" cy="140201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38F4E07-FC4A-A273-C94F-CB17699A5FC9}"/>
              </a:ext>
            </a:extLst>
          </p:cNvPr>
          <p:cNvSpPr/>
          <p:nvPr/>
        </p:nvSpPr>
        <p:spPr>
          <a:xfrm>
            <a:off x="8789727" y="3691643"/>
            <a:ext cx="3310833" cy="7327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ABCDC9-1B94-3377-769E-57B17401C3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4882" y="3706661"/>
            <a:ext cx="3128952" cy="68908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4EFFB05-7187-37A0-BF89-4BFAA7406157}"/>
              </a:ext>
            </a:extLst>
          </p:cNvPr>
          <p:cNvSpPr txBox="1"/>
          <p:nvPr/>
        </p:nvSpPr>
        <p:spPr>
          <a:xfrm>
            <a:off x="111760" y="1321630"/>
            <a:ext cx="507763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bg1"/>
                </a:solidFill>
                <a:latin typeface="Gotham Medium"/>
              </a:rPr>
              <a:t>Сенсоры</a:t>
            </a:r>
            <a:endParaRPr lang="fr-FR" b="1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Gotham Medium"/>
              </a:rPr>
              <a:t>Сенсорные панели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управление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термостаты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DND/MUR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Gotham Medium"/>
              </a:rPr>
              <a:t>Кейпады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 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управление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термостаты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DND/MUR…)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Gotham Medium"/>
              </a:rPr>
              <a:t>Мультисенсоры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присутствие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движение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протечки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,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температура и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т.д.)</a:t>
            </a:r>
            <a:endParaRPr lang="en-US" sz="14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442F0-901E-0019-7B48-839DA3A7A73D}"/>
              </a:ext>
            </a:extLst>
          </p:cNvPr>
          <p:cNvSpPr txBox="1"/>
          <p:nvPr/>
        </p:nvSpPr>
        <p:spPr>
          <a:xfrm>
            <a:off x="66101" y="3550168"/>
            <a:ext cx="5077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Gotham Medium"/>
              </a:rPr>
              <a:t>2. </a:t>
            </a:r>
            <a:r>
              <a:rPr lang="ru-RU" b="1" dirty="0">
                <a:solidFill>
                  <a:schemeClr val="bg1"/>
                </a:solidFill>
                <a:latin typeface="Gotham Medium"/>
              </a:rPr>
              <a:t>Модульное оборудование</a:t>
            </a:r>
            <a:endParaRPr lang="fr-FR" b="1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iS12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сервер</a:t>
            </a:r>
            <a:endParaRPr lang="fr-FR" sz="1400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Gotham Medium"/>
              </a:rPr>
              <a:t>EIO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модули</a:t>
            </a:r>
            <a:endParaRPr lang="fr-FR" sz="1400" dirty="0">
              <a:solidFill>
                <a:schemeClr val="bg1"/>
              </a:solidFill>
              <a:latin typeface="Gotham Medium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bg1"/>
                </a:solidFill>
                <a:latin typeface="Gotham Medium"/>
              </a:rPr>
              <a:t>iNode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Gotham Medium"/>
              </a:rPr>
              <a:t>логический сервер </a:t>
            </a:r>
            <a:r>
              <a:rPr lang="fr-FR" sz="1400" dirty="0">
                <a:solidFill>
                  <a:schemeClr val="bg1"/>
                </a:solidFill>
                <a:latin typeface="Gotham Medium"/>
              </a:rPr>
              <a:t>(TCP/IP)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0A31949-8B65-20CF-4701-552842CB23BA}"/>
              </a:ext>
            </a:extLst>
          </p:cNvPr>
          <p:cNvSpPr/>
          <p:nvPr/>
        </p:nvSpPr>
        <p:spPr>
          <a:xfrm>
            <a:off x="7474331" y="1125735"/>
            <a:ext cx="1085426" cy="1154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38C0E07-FE24-D09D-8410-903CF563D1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1611" y="1221040"/>
            <a:ext cx="944740" cy="94008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40970A-932A-B9CF-1815-309B48FEFEC4}"/>
              </a:ext>
            </a:extLst>
          </p:cNvPr>
          <p:cNvSpPr/>
          <p:nvPr/>
        </p:nvSpPr>
        <p:spPr>
          <a:xfrm>
            <a:off x="8828363" y="1114049"/>
            <a:ext cx="1085426" cy="1154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CE46C49-C55E-5609-5C1E-CA22BAB190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046" y="1132433"/>
            <a:ext cx="2044426" cy="114999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072714D-470A-4B9A-F41C-2E5BDDB18024}"/>
              </a:ext>
            </a:extLst>
          </p:cNvPr>
          <p:cNvSpPr/>
          <p:nvPr/>
        </p:nvSpPr>
        <p:spPr>
          <a:xfrm>
            <a:off x="5118388" y="4858876"/>
            <a:ext cx="5210506" cy="9861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2201BCF-A623-E8A5-3095-CB6A39827E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9187" y="4914999"/>
            <a:ext cx="2135060" cy="87070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3282F4-2E93-FD2C-BF48-4443860B2B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641" y="4974889"/>
            <a:ext cx="1482240" cy="81081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CAA7C82-4087-7076-82F8-E99690BCDD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70330" y="4961951"/>
            <a:ext cx="1350694" cy="81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62587" y="6300185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План номера тип</a:t>
            </a:r>
            <a:r>
              <a:rPr lang="en-US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 A: </a:t>
            </a:r>
            <a:r>
              <a:rPr lang="ru-RU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кейс с использованием </a:t>
            </a:r>
            <a:r>
              <a:rPr lang="en-US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KNX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9FBF37C2-F277-D334-99FF-D458A741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2050" y="1346105"/>
            <a:ext cx="5129405" cy="4165789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627E10A4-FBF3-F7D2-1FA1-1E686B9F1F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26830" y="2381862"/>
            <a:ext cx="432247" cy="432247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F0A7E54-ECD7-E77D-0617-C6BADEECC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9215" y="1801726"/>
            <a:ext cx="372240" cy="482749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3B46CBA5-9D5E-B69A-EBE0-D88E65730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0738" y="2814109"/>
            <a:ext cx="565246" cy="432247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909B462E-870F-3A28-15AF-F2ADAA35A48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1213" y="2113017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EDF44AF3-373E-022B-C507-D2F1F8BF3C6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4739" y="3662428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F1381AEE-71FE-93EC-7C97-36D7333D935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8786" y="4628489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6A1A78F3-794D-9DD0-596F-B70D0BA91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62713" y="4330412"/>
            <a:ext cx="596153" cy="596153"/>
          </a:xfrm>
          <a:prstGeom prst="rect">
            <a:avLst/>
          </a:prstGeom>
          <a:noFill/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E26D3BAC-BFA7-900D-10DD-D82D9CED4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497" y="1761532"/>
            <a:ext cx="380196" cy="49306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3FE26899-9E00-33A5-F94B-81646753E3B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0148" y="2564956"/>
            <a:ext cx="589072" cy="589072"/>
          </a:xfrm>
          <a:prstGeom prst="rect">
            <a:avLst/>
          </a:prstGeom>
          <a:noFill/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3226B2FB-7E0B-6E5A-CF2E-F3F5A404CA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5715" y="3098418"/>
            <a:ext cx="4640079" cy="1917690"/>
          </a:xfrm>
          <a:prstGeom prst="rect">
            <a:avLst/>
          </a:prstGeom>
        </p:spPr>
      </p:pic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4C3F114-7F79-1812-05D5-A7368930A4B6}"/>
              </a:ext>
            </a:extLst>
          </p:cNvPr>
          <p:cNvCxnSpPr>
            <a:cxnSpLocks/>
          </p:cNvCxnSpPr>
          <p:nvPr/>
        </p:nvCxnSpPr>
        <p:spPr>
          <a:xfrm flipV="1">
            <a:off x="10601455" y="1006057"/>
            <a:ext cx="0" cy="132251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926991A-D5D3-B930-70C7-038BFDE0073C}"/>
              </a:ext>
            </a:extLst>
          </p:cNvPr>
          <p:cNvCxnSpPr>
            <a:cxnSpLocks/>
          </p:cNvCxnSpPr>
          <p:nvPr/>
        </p:nvCxnSpPr>
        <p:spPr>
          <a:xfrm flipV="1">
            <a:off x="10399590" y="1153483"/>
            <a:ext cx="0" cy="6781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E991124-8244-8A28-5DCC-60911BBC5326}"/>
              </a:ext>
            </a:extLst>
          </p:cNvPr>
          <p:cNvCxnSpPr>
            <a:cxnSpLocks/>
          </p:cNvCxnSpPr>
          <p:nvPr/>
        </p:nvCxnSpPr>
        <p:spPr>
          <a:xfrm>
            <a:off x="1915427" y="1006057"/>
            <a:ext cx="8686028" cy="399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0B062F4B-D5AC-1863-419B-2EC623ED15FA}"/>
              </a:ext>
            </a:extLst>
          </p:cNvPr>
          <p:cNvCxnSpPr>
            <a:cxnSpLocks/>
          </p:cNvCxnSpPr>
          <p:nvPr/>
        </p:nvCxnSpPr>
        <p:spPr>
          <a:xfrm flipV="1">
            <a:off x="1920698" y="1006057"/>
            <a:ext cx="4257" cy="212840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F978CE08-47F0-7D51-69B7-7F6EFE8099B0}"/>
              </a:ext>
            </a:extLst>
          </p:cNvPr>
          <p:cNvCxnSpPr>
            <a:cxnSpLocks/>
          </p:cNvCxnSpPr>
          <p:nvPr/>
        </p:nvCxnSpPr>
        <p:spPr>
          <a:xfrm flipV="1">
            <a:off x="2146300" y="1153483"/>
            <a:ext cx="8261737" cy="31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733B7A83-FB1E-06A1-7045-A0BC7CF85A70}"/>
              </a:ext>
            </a:extLst>
          </p:cNvPr>
          <p:cNvCxnSpPr>
            <a:cxnSpLocks/>
          </p:cNvCxnSpPr>
          <p:nvPr/>
        </p:nvCxnSpPr>
        <p:spPr>
          <a:xfrm flipV="1">
            <a:off x="2146300" y="1159075"/>
            <a:ext cx="9367" cy="19753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3" name="Picture 182">
            <a:extLst>
              <a:ext uri="{FF2B5EF4-FFF2-40B4-BE49-F238E27FC236}">
                <a16:creationId xmlns:a16="http://schemas.microsoft.com/office/drawing/2014/main" id="{C664FC44-5121-8619-9EC6-5BEB12B85B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07637" y="3332459"/>
            <a:ext cx="215361" cy="329969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F8908BEF-CEE8-645E-557B-23BDA38774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36683" y="2916153"/>
            <a:ext cx="317853" cy="385056"/>
          </a:xfrm>
          <a:prstGeom prst="rect">
            <a:avLst/>
          </a:prstGeom>
        </p:spPr>
      </p:pic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BB792DCE-8E71-E553-7A66-E4D0F0FF711F}"/>
              </a:ext>
            </a:extLst>
          </p:cNvPr>
          <p:cNvCxnSpPr>
            <a:cxnSpLocks/>
          </p:cNvCxnSpPr>
          <p:nvPr/>
        </p:nvCxnSpPr>
        <p:spPr>
          <a:xfrm>
            <a:off x="2261840" y="1971267"/>
            <a:ext cx="4792438" cy="1788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C8A4044C-6108-F88A-DCED-71F55E6229B2}"/>
              </a:ext>
            </a:extLst>
          </p:cNvPr>
          <p:cNvCxnSpPr>
            <a:cxnSpLocks/>
          </p:cNvCxnSpPr>
          <p:nvPr/>
        </p:nvCxnSpPr>
        <p:spPr>
          <a:xfrm flipV="1">
            <a:off x="2272950" y="1980208"/>
            <a:ext cx="0" cy="115425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4470F86B-D662-949E-8517-990C9BAFE7F1}"/>
              </a:ext>
            </a:extLst>
          </p:cNvPr>
          <p:cNvCxnSpPr>
            <a:cxnSpLocks/>
          </p:cNvCxnSpPr>
          <p:nvPr/>
        </p:nvCxnSpPr>
        <p:spPr>
          <a:xfrm flipV="1">
            <a:off x="8143919" y="1933370"/>
            <a:ext cx="0" cy="313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8AB2526D-E059-C379-5446-84287A0031A3}"/>
              </a:ext>
            </a:extLst>
          </p:cNvPr>
          <p:cNvCxnSpPr>
            <a:cxnSpLocks/>
          </p:cNvCxnSpPr>
          <p:nvPr/>
        </p:nvCxnSpPr>
        <p:spPr>
          <a:xfrm>
            <a:off x="3135442" y="2201277"/>
            <a:ext cx="5008477" cy="357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CDB6CE0-B35B-C95A-4B60-6CB46B90F71B}"/>
              </a:ext>
            </a:extLst>
          </p:cNvPr>
          <p:cNvCxnSpPr>
            <a:cxnSpLocks/>
          </p:cNvCxnSpPr>
          <p:nvPr/>
        </p:nvCxnSpPr>
        <p:spPr>
          <a:xfrm flipV="1">
            <a:off x="3149023" y="2201277"/>
            <a:ext cx="0" cy="9331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855C389D-BDFD-71EB-CA21-FFAB39EB5CDD}"/>
              </a:ext>
            </a:extLst>
          </p:cNvPr>
          <p:cNvCxnSpPr>
            <a:cxnSpLocks/>
          </p:cNvCxnSpPr>
          <p:nvPr/>
        </p:nvCxnSpPr>
        <p:spPr>
          <a:xfrm>
            <a:off x="3333282" y="2337515"/>
            <a:ext cx="5969081" cy="51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C1BBBB77-0C0F-A140-A5C2-F34462E83E19}"/>
              </a:ext>
            </a:extLst>
          </p:cNvPr>
          <p:cNvCxnSpPr>
            <a:cxnSpLocks/>
          </p:cNvCxnSpPr>
          <p:nvPr/>
        </p:nvCxnSpPr>
        <p:spPr>
          <a:xfrm flipV="1">
            <a:off x="3333282" y="2328571"/>
            <a:ext cx="1010" cy="8058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3910C56-734D-7C37-2C9F-11FADBC7211C}"/>
              </a:ext>
            </a:extLst>
          </p:cNvPr>
          <p:cNvCxnSpPr>
            <a:cxnSpLocks/>
          </p:cNvCxnSpPr>
          <p:nvPr/>
        </p:nvCxnSpPr>
        <p:spPr>
          <a:xfrm>
            <a:off x="3628724" y="2830795"/>
            <a:ext cx="3769954" cy="353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8ACAAE25-5124-5B2E-0C27-F8D9E749428B}"/>
              </a:ext>
            </a:extLst>
          </p:cNvPr>
          <p:cNvCxnSpPr>
            <a:cxnSpLocks/>
          </p:cNvCxnSpPr>
          <p:nvPr/>
        </p:nvCxnSpPr>
        <p:spPr>
          <a:xfrm flipV="1">
            <a:off x="3639835" y="2830795"/>
            <a:ext cx="0" cy="3179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9AC5806F-3B78-0E15-9A14-20B833DFDC90}"/>
              </a:ext>
            </a:extLst>
          </p:cNvPr>
          <p:cNvCxnSpPr>
            <a:cxnSpLocks/>
          </p:cNvCxnSpPr>
          <p:nvPr/>
        </p:nvCxnSpPr>
        <p:spPr>
          <a:xfrm flipV="1">
            <a:off x="9586112" y="4144620"/>
            <a:ext cx="0" cy="15177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F1E020E9-A080-AA11-E547-3E6DA6BD4236}"/>
              </a:ext>
            </a:extLst>
          </p:cNvPr>
          <p:cNvCxnSpPr>
            <a:cxnSpLocks/>
          </p:cNvCxnSpPr>
          <p:nvPr/>
        </p:nvCxnSpPr>
        <p:spPr>
          <a:xfrm flipV="1">
            <a:off x="9080159" y="5111238"/>
            <a:ext cx="1" cy="267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276C3FD8-7310-30CF-60F4-4586B97E2B54}"/>
              </a:ext>
            </a:extLst>
          </p:cNvPr>
          <p:cNvCxnSpPr>
            <a:cxnSpLocks/>
          </p:cNvCxnSpPr>
          <p:nvPr/>
        </p:nvCxnSpPr>
        <p:spPr>
          <a:xfrm flipV="1">
            <a:off x="3527857" y="5016108"/>
            <a:ext cx="0" cy="3529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E6AD9C30-FF89-5FC3-7797-AF547718EE8B}"/>
              </a:ext>
            </a:extLst>
          </p:cNvPr>
          <p:cNvCxnSpPr>
            <a:cxnSpLocks/>
          </p:cNvCxnSpPr>
          <p:nvPr/>
        </p:nvCxnSpPr>
        <p:spPr>
          <a:xfrm flipV="1">
            <a:off x="3166019" y="5016108"/>
            <a:ext cx="0" cy="6576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06327BE-908A-094D-3E42-C19327B1B6AB}"/>
              </a:ext>
            </a:extLst>
          </p:cNvPr>
          <p:cNvCxnSpPr>
            <a:cxnSpLocks/>
          </p:cNvCxnSpPr>
          <p:nvPr/>
        </p:nvCxnSpPr>
        <p:spPr>
          <a:xfrm flipV="1">
            <a:off x="3515152" y="5355702"/>
            <a:ext cx="5565007" cy="98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372BDBAB-ACFE-1684-3A96-85C71CE53D66}"/>
              </a:ext>
            </a:extLst>
          </p:cNvPr>
          <p:cNvCxnSpPr>
            <a:cxnSpLocks/>
          </p:cNvCxnSpPr>
          <p:nvPr/>
        </p:nvCxnSpPr>
        <p:spPr>
          <a:xfrm>
            <a:off x="3166019" y="5659615"/>
            <a:ext cx="64200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BBC6D987-1163-5E9B-2A76-039B9A212B15}"/>
              </a:ext>
            </a:extLst>
          </p:cNvPr>
          <p:cNvCxnSpPr>
            <a:cxnSpLocks/>
          </p:cNvCxnSpPr>
          <p:nvPr/>
        </p:nvCxnSpPr>
        <p:spPr>
          <a:xfrm flipV="1">
            <a:off x="1601580" y="4990661"/>
            <a:ext cx="0" cy="181414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A579E85-B4C8-9F87-1F69-27E003B3F89D}"/>
              </a:ext>
            </a:extLst>
          </p:cNvPr>
          <p:cNvCxnSpPr>
            <a:cxnSpLocks/>
          </p:cNvCxnSpPr>
          <p:nvPr/>
        </p:nvCxnSpPr>
        <p:spPr>
          <a:xfrm flipV="1">
            <a:off x="1593213" y="5149312"/>
            <a:ext cx="4451467" cy="2644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Picture 153">
            <a:extLst>
              <a:ext uri="{FF2B5EF4-FFF2-40B4-BE49-F238E27FC236}">
                <a16:creationId xmlns:a16="http://schemas.microsoft.com/office/drawing/2014/main" id="{B1269114-3F17-7D16-2B75-2C8E461C969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11725" y="1663307"/>
            <a:ext cx="464387" cy="464387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41E9B69D-1AB7-883A-9AC0-A371A1325C36}"/>
              </a:ext>
            </a:extLst>
          </p:cNvPr>
          <p:cNvCxnSpPr>
            <a:cxnSpLocks/>
          </p:cNvCxnSpPr>
          <p:nvPr/>
        </p:nvCxnSpPr>
        <p:spPr>
          <a:xfrm flipH="1">
            <a:off x="6037260" y="1526438"/>
            <a:ext cx="51320" cy="3624631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0261FF1-96D6-5EE8-83ED-CE0F22FB69FA}"/>
              </a:ext>
            </a:extLst>
          </p:cNvPr>
          <p:cNvCxnSpPr>
            <a:cxnSpLocks/>
          </p:cNvCxnSpPr>
          <p:nvPr/>
        </p:nvCxnSpPr>
        <p:spPr>
          <a:xfrm>
            <a:off x="6088580" y="1536909"/>
            <a:ext cx="3511766" cy="993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" name="Picture 151">
            <a:extLst>
              <a:ext uri="{FF2B5EF4-FFF2-40B4-BE49-F238E27FC236}">
                <a16:creationId xmlns:a16="http://schemas.microsoft.com/office/drawing/2014/main" id="{8F66C753-9429-ED3C-E983-42AFD659E2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30" y="1147596"/>
            <a:ext cx="841551" cy="841551"/>
          </a:xfrm>
          <a:prstGeom prst="rect">
            <a:avLst/>
          </a:prstGeom>
        </p:spPr>
      </p:pic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64DE842C-F5D1-FF65-99D3-4891B56F3D4D}"/>
              </a:ext>
            </a:extLst>
          </p:cNvPr>
          <p:cNvCxnSpPr>
            <a:cxnSpLocks/>
            <a:endCxn id="147" idx="0"/>
          </p:cNvCxnSpPr>
          <p:nvPr/>
        </p:nvCxnSpPr>
        <p:spPr>
          <a:xfrm rot="16200000" flipH="1">
            <a:off x="9261118" y="2051866"/>
            <a:ext cx="1100438" cy="424048"/>
          </a:xfrm>
          <a:prstGeom prst="bentConnector3">
            <a:avLst>
              <a:gd name="adj1" fmla="val 19532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: Elbow 247">
            <a:extLst>
              <a:ext uri="{FF2B5EF4-FFF2-40B4-BE49-F238E27FC236}">
                <a16:creationId xmlns:a16="http://schemas.microsoft.com/office/drawing/2014/main" id="{95BCE225-F5CC-E255-35C0-12C4D84D2B77}"/>
              </a:ext>
            </a:extLst>
          </p:cNvPr>
          <p:cNvCxnSpPr>
            <a:stCxn id="147" idx="2"/>
            <a:endCxn id="151" idx="2"/>
          </p:cNvCxnSpPr>
          <p:nvPr/>
        </p:nvCxnSpPr>
        <p:spPr>
          <a:xfrm rot="5400000">
            <a:off x="7801972" y="2705175"/>
            <a:ext cx="1680209" cy="2762571"/>
          </a:xfrm>
          <a:prstGeom prst="bentConnector3">
            <a:avLst>
              <a:gd name="adj1" fmla="val 113605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: Elbow 249">
            <a:extLst>
              <a:ext uri="{FF2B5EF4-FFF2-40B4-BE49-F238E27FC236}">
                <a16:creationId xmlns:a16="http://schemas.microsoft.com/office/drawing/2014/main" id="{529DF4D1-47D1-C5C9-CA5A-4CD4CF4C77F5}"/>
              </a:ext>
            </a:extLst>
          </p:cNvPr>
          <p:cNvCxnSpPr>
            <a:stCxn id="151" idx="0"/>
            <a:endCxn id="184" idx="2"/>
          </p:cNvCxnSpPr>
          <p:nvPr/>
        </p:nvCxnSpPr>
        <p:spPr>
          <a:xfrm rot="5400000" flipH="1" flipV="1">
            <a:off x="7363599" y="3198401"/>
            <a:ext cx="1029203" cy="1234820"/>
          </a:xfrm>
          <a:prstGeom prst="bentConnector3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: Elbow 253">
            <a:extLst>
              <a:ext uri="{FF2B5EF4-FFF2-40B4-BE49-F238E27FC236}">
                <a16:creationId xmlns:a16="http://schemas.microsoft.com/office/drawing/2014/main" id="{3BA284E3-4898-29D8-3AD4-C5E8DA92DCC2}"/>
              </a:ext>
            </a:extLst>
          </p:cNvPr>
          <p:cNvCxnSpPr>
            <a:cxnSpLocks/>
            <a:stCxn id="183" idx="0"/>
            <a:endCxn id="157" idx="0"/>
          </p:cNvCxnSpPr>
          <p:nvPr/>
        </p:nvCxnSpPr>
        <p:spPr>
          <a:xfrm rot="16200000" flipV="1">
            <a:off x="5688517" y="105657"/>
            <a:ext cx="234041" cy="6219563"/>
          </a:xfrm>
          <a:prstGeom prst="bentConnector3">
            <a:avLst>
              <a:gd name="adj1" fmla="val 31922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90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62587" y="6277769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План номера тип</a:t>
            </a:r>
            <a:r>
              <a:rPr lang="en-US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 B: </a:t>
            </a:r>
            <a:r>
              <a:rPr lang="ru-RU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кейс с использованием</a:t>
            </a:r>
            <a:r>
              <a:rPr lang="en-US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 EIO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9FBF37C2-F277-D334-99FF-D458A741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2050" y="1346105"/>
            <a:ext cx="5129405" cy="4165789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627E10A4-FBF3-F7D2-1FA1-1E686B9F1F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26830" y="2381862"/>
            <a:ext cx="432247" cy="432247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F0A7E54-ECD7-E77D-0617-C6BADEECC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9215" y="1801726"/>
            <a:ext cx="372240" cy="482749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909B462E-870F-3A28-15AF-F2ADAA35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1213" y="2113017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EDF44AF3-373E-022B-C507-D2F1F8BF3C6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4739" y="3662428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F1381AEE-71FE-93EC-7C97-36D7333D935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8786" y="4628489"/>
            <a:ext cx="482749" cy="4827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E26D3BAC-BFA7-900D-10DD-D82D9CED4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497" y="1761532"/>
            <a:ext cx="380196" cy="49306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3FE26899-9E00-33A5-F94B-81646753E3B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0148" y="2564956"/>
            <a:ext cx="589072" cy="589072"/>
          </a:xfrm>
          <a:prstGeom prst="rect">
            <a:avLst/>
          </a:prstGeom>
          <a:noFill/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3226B2FB-7E0B-6E5A-CF2E-F3F5A404CA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715" y="3098418"/>
            <a:ext cx="4640079" cy="1917690"/>
          </a:xfrm>
          <a:prstGeom prst="rect">
            <a:avLst/>
          </a:prstGeom>
        </p:spPr>
      </p:pic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4C3F114-7F79-1812-05D5-A7368930A4B6}"/>
              </a:ext>
            </a:extLst>
          </p:cNvPr>
          <p:cNvCxnSpPr>
            <a:cxnSpLocks/>
          </p:cNvCxnSpPr>
          <p:nvPr/>
        </p:nvCxnSpPr>
        <p:spPr>
          <a:xfrm flipV="1">
            <a:off x="10601455" y="1006057"/>
            <a:ext cx="0" cy="132251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926991A-D5D3-B930-70C7-038BFDE0073C}"/>
              </a:ext>
            </a:extLst>
          </p:cNvPr>
          <p:cNvCxnSpPr>
            <a:cxnSpLocks/>
          </p:cNvCxnSpPr>
          <p:nvPr/>
        </p:nvCxnSpPr>
        <p:spPr>
          <a:xfrm flipV="1">
            <a:off x="10399590" y="1153483"/>
            <a:ext cx="0" cy="67816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E991124-8244-8A28-5DCC-60911BBC5326}"/>
              </a:ext>
            </a:extLst>
          </p:cNvPr>
          <p:cNvCxnSpPr>
            <a:cxnSpLocks/>
          </p:cNvCxnSpPr>
          <p:nvPr/>
        </p:nvCxnSpPr>
        <p:spPr>
          <a:xfrm>
            <a:off x="1915427" y="1006057"/>
            <a:ext cx="8686028" cy="399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0B062F4B-D5AC-1863-419B-2EC623ED15FA}"/>
              </a:ext>
            </a:extLst>
          </p:cNvPr>
          <p:cNvCxnSpPr>
            <a:cxnSpLocks/>
          </p:cNvCxnSpPr>
          <p:nvPr/>
        </p:nvCxnSpPr>
        <p:spPr>
          <a:xfrm flipV="1">
            <a:off x="1920698" y="1006057"/>
            <a:ext cx="4257" cy="212840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F978CE08-47F0-7D51-69B7-7F6EFE8099B0}"/>
              </a:ext>
            </a:extLst>
          </p:cNvPr>
          <p:cNvCxnSpPr>
            <a:cxnSpLocks/>
          </p:cNvCxnSpPr>
          <p:nvPr/>
        </p:nvCxnSpPr>
        <p:spPr>
          <a:xfrm flipV="1">
            <a:off x="2146300" y="1153483"/>
            <a:ext cx="8261737" cy="31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733B7A83-FB1E-06A1-7045-A0BC7CF85A70}"/>
              </a:ext>
            </a:extLst>
          </p:cNvPr>
          <p:cNvCxnSpPr>
            <a:cxnSpLocks/>
          </p:cNvCxnSpPr>
          <p:nvPr/>
        </p:nvCxnSpPr>
        <p:spPr>
          <a:xfrm flipV="1">
            <a:off x="2146300" y="1159075"/>
            <a:ext cx="9367" cy="19753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3" name="Picture 182">
            <a:extLst>
              <a:ext uri="{FF2B5EF4-FFF2-40B4-BE49-F238E27FC236}">
                <a16:creationId xmlns:a16="http://schemas.microsoft.com/office/drawing/2014/main" id="{C664FC44-5121-8619-9EC6-5BEB12B85B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7637" y="3332459"/>
            <a:ext cx="215361" cy="329969"/>
          </a:xfrm>
          <a:prstGeom prst="rect">
            <a:avLst/>
          </a:prstGeom>
        </p:spPr>
      </p:pic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BB792DCE-8E71-E553-7A66-E4D0F0FF711F}"/>
              </a:ext>
            </a:extLst>
          </p:cNvPr>
          <p:cNvCxnSpPr>
            <a:cxnSpLocks/>
          </p:cNvCxnSpPr>
          <p:nvPr/>
        </p:nvCxnSpPr>
        <p:spPr>
          <a:xfrm>
            <a:off x="2475080" y="1976447"/>
            <a:ext cx="4579198" cy="1270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C8A4044C-6108-F88A-DCED-71F55E6229B2}"/>
              </a:ext>
            </a:extLst>
          </p:cNvPr>
          <p:cNvCxnSpPr>
            <a:cxnSpLocks/>
          </p:cNvCxnSpPr>
          <p:nvPr/>
        </p:nvCxnSpPr>
        <p:spPr>
          <a:xfrm flipV="1">
            <a:off x="2487780" y="1976447"/>
            <a:ext cx="0" cy="115425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4470F86B-D662-949E-8517-990C9BAFE7F1}"/>
              </a:ext>
            </a:extLst>
          </p:cNvPr>
          <p:cNvCxnSpPr>
            <a:cxnSpLocks/>
          </p:cNvCxnSpPr>
          <p:nvPr/>
        </p:nvCxnSpPr>
        <p:spPr>
          <a:xfrm flipV="1">
            <a:off x="8143919" y="1933370"/>
            <a:ext cx="0" cy="313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8AB2526D-E059-C379-5446-84287A0031A3}"/>
              </a:ext>
            </a:extLst>
          </p:cNvPr>
          <p:cNvCxnSpPr>
            <a:cxnSpLocks/>
          </p:cNvCxnSpPr>
          <p:nvPr/>
        </p:nvCxnSpPr>
        <p:spPr>
          <a:xfrm>
            <a:off x="3135442" y="2201277"/>
            <a:ext cx="5008477" cy="357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CDB6CE0-B35B-C95A-4B60-6CB46B90F71B}"/>
              </a:ext>
            </a:extLst>
          </p:cNvPr>
          <p:cNvCxnSpPr>
            <a:cxnSpLocks/>
          </p:cNvCxnSpPr>
          <p:nvPr/>
        </p:nvCxnSpPr>
        <p:spPr>
          <a:xfrm flipV="1">
            <a:off x="3149023" y="2201277"/>
            <a:ext cx="0" cy="9331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855C389D-BDFD-71EB-CA21-FFAB39EB5CDD}"/>
              </a:ext>
            </a:extLst>
          </p:cNvPr>
          <p:cNvCxnSpPr>
            <a:cxnSpLocks/>
          </p:cNvCxnSpPr>
          <p:nvPr/>
        </p:nvCxnSpPr>
        <p:spPr>
          <a:xfrm>
            <a:off x="3333282" y="2337515"/>
            <a:ext cx="5969081" cy="51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C1BBBB77-0C0F-A140-A5C2-F34462E83E19}"/>
              </a:ext>
            </a:extLst>
          </p:cNvPr>
          <p:cNvCxnSpPr>
            <a:cxnSpLocks/>
          </p:cNvCxnSpPr>
          <p:nvPr/>
        </p:nvCxnSpPr>
        <p:spPr>
          <a:xfrm flipV="1">
            <a:off x="3333282" y="2328571"/>
            <a:ext cx="1010" cy="8058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3910C56-734D-7C37-2C9F-11FADBC7211C}"/>
              </a:ext>
            </a:extLst>
          </p:cNvPr>
          <p:cNvCxnSpPr>
            <a:cxnSpLocks/>
          </p:cNvCxnSpPr>
          <p:nvPr/>
        </p:nvCxnSpPr>
        <p:spPr>
          <a:xfrm>
            <a:off x="3628724" y="2830795"/>
            <a:ext cx="3769954" cy="353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8ACAAE25-5124-5B2E-0C27-F8D9E749428B}"/>
              </a:ext>
            </a:extLst>
          </p:cNvPr>
          <p:cNvCxnSpPr>
            <a:cxnSpLocks/>
          </p:cNvCxnSpPr>
          <p:nvPr/>
        </p:nvCxnSpPr>
        <p:spPr>
          <a:xfrm flipV="1">
            <a:off x="3639835" y="2830795"/>
            <a:ext cx="0" cy="3179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9AC5806F-3B78-0E15-9A14-20B833DFDC90}"/>
              </a:ext>
            </a:extLst>
          </p:cNvPr>
          <p:cNvCxnSpPr>
            <a:cxnSpLocks/>
          </p:cNvCxnSpPr>
          <p:nvPr/>
        </p:nvCxnSpPr>
        <p:spPr>
          <a:xfrm flipV="1">
            <a:off x="9586112" y="4144620"/>
            <a:ext cx="0" cy="15177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F1E020E9-A080-AA11-E547-3E6DA6BD4236}"/>
              </a:ext>
            </a:extLst>
          </p:cNvPr>
          <p:cNvCxnSpPr>
            <a:cxnSpLocks/>
          </p:cNvCxnSpPr>
          <p:nvPr/>
        </p:nvCxnSpPr>
        <p:spPr>
          <a:xfrm flipV="1">
            <a:off x="9080159" y="5111238"/>
            <a:ext cx="1" cy="267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276C3FD8-7310-30CF-60F4-4586B97E2B54}"/>
              </a:ext>
            </a:extLst>
          </p:cNvPr>
          <p:cNvCxnSpPr>
            <a:cxnSpLocks/>
          </p:cNvCxnSpPr>
          <p:nvPr/>
        </p:nvCxnSpPr>
        <p:spPr>
          <a:xfrm flipV="1">
            <a:off x="3527857" y="5016108"/>
            <a:ext cx="0" cy="3529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E6AD9C30-FF89-5FC3-7797-AF547718EE8B}"/>
              </a:ext>
            </a:extLst>
          </p:cNvPr>
          <p:cNvCxnSpPr>
            <a:cxnSpLocks/>
          </p:cNvCxnSpPr>
          <p:nvPr/>
        </p:nvCxnSpPr>
        <p:spPr>
          <a:xfrm flipV="1">
            <a:off x="3166019" y="5016108"/>
            <a:ext cx="0" cy="6576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806327BE-908A-094D-3E42-C19327B1B6AB}"/>
              </a:ext>
            </a:extLst>
          </p:cNvPr>
          <p:cNvCxnSpPr>
            <a:cxnSpLocks/>
          </p:cNvCxnSpPr>
          <p:nvPr/>
        </p:nvCxnSpPr>
        <p:spPr>
          <a:xfrm flipV="1">
            <a:off x="3515152" y="5355702"/>
            <a:ext cx="5565007" cy="98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372BDBAB-ACFE-1684-3A96-85C71CE53D66}"/>
              </a:ext>
            </a:extLst>
          </p:cNvPr>
          <p:cNvCxnSpPr>
            <a:cxnSpLocks/>
          </p:cNvCxnSpPr>
          <p:nvPr/>
        </p:nvCxnSpPr>
        <p:spPr>
          <a:xfrm>
            <a:off x="3166019" y="5659615"/>
            <a:ext cx="64200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Picture 153">
            <a:extLst>
              <a:ext uri="{FF2B5EF4-FFF2-40B4-BE49-F238E27FC236}">
                <a16:creationId xmlns:a16="http://schemas.microsoft.com/office/drawing/2014/main" id="{B1269114-3F17-7D16-2B75-2C8E461C9693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11725" y="1663307"/>
            <a:ext cx="464387" cy="4643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8F66C753-9429-ED3C-E983-42AFD659E2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30" y="1147596"/>
            <a:ext cx="841551" cy="841551"/>
          </a:xfrm>
          <a:prstGeom prst="rect">
            <a:avLst/>
          </a:prstGeom>
        </p:spPr>
      </p:pic>
      <p:cxnSp>
        <p:nvCxnSpPr>
          <p:cNvPr id="254" name="Connector: Elbow 253">
            <a:extLst>
              <a:ext uri="{FF2B5EF4-FFF2-40B4-BE49-F238E27FC236}">
                <a16:creationId xmlns:a16="http://schemas.microsoft.com/office/drawing/2014/main" id="{3BA284E3-4898-29D8-3AD4-C5E8DA92DCC2}"/>
              </a:ext>
            </a:extLst>
          </p:cNvPr>
          <p:cNvCxnSpPr>
            <a:cxnSpLocks/>
          </p:cNvCxnSpPr>
          <p:nvPr/>
        </p:nvCxnSpPr>
        <p:spPr>
          <a:xfrm rot="16200000" flipV="1">
            <a:off x="5688515" y="146913"/>
            <a:ext cx="234041" cy="6219563"/>
          </a:xfrm>
          <a:prstGeom prst="bentConnector3">
            <a:avLst>
              <a:gd name="adj1" fmla="val 31922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36EAD6FB-2FD6-F781-3132-8499A387EDDB}"/>
              </a:ext>
            </a:extLst>
          </p:cNvPr>
          <p:cNvCxnSpPr/>
          <p:nvPr/>
        </p:nvCxnSpPr>
        <p:spPr>
          <a:xfrm rot="10800000" flipV="1">
            <a:off x="2336556" y="1318830"/>
            <a:ext cx="7367407" cy="1792680"/>
          </a:xfrm>
          <a:prstGeom prst="bentConnector3">
            <a:avLst>
              <a:gd name="adj1" fmla="val 10029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C02EB25-CA1C-9970-1CCF-48DCA80663E6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497" y="4300578"/>
            <a:ext cx="504206" cy="504206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6A3DFE07-259E-4D34-F953-162501BA0E7F}"/>
              </a:ext>
            </a:extLst>
          </p:cNvPr>
          <p:cNvCxnSpPr>
            <a:stCxn id="7" idx="2"/>
          </p:cNvCxnSpPr>
          <p:nvPr/>
        </p:nvCxnSpPr>
        <p:spPr>
          <a:xfrm rot="5400000">
            <a:off x="5312991" y="3255271"/>
            <a:ext cx="440096" cy="3539122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3E21173-E8AD-F844-750A-03ED79A4C289}"/>
              </a:ext>
            </a:extLst>
          </p:cNvPr>
          <p:cNvCxnSpPr/>
          <p:nvPr/>
        </p:nvCxnSpPr>
        <p:spPr>
          <a:xfrm>
            <a:off x="3777715" y="5008952"/>
            <a:ext cx="0" cy="2215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78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88088" y="6300185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Gotham Medium"/>
                <a:ea typeface="Calibri" panose="020F0502020204030204" pitchFamily="34" charset="0"/>
                <a:cs typeface="Arial" panose="020B0604020202020204" pitchFamily="34" charset="0"/>
              </a:rPr>
              <a:t>План этажа отеля</a:t>
            </a:r>
            <a:endParaRPr lang="en-US" sz="2400" b="1" dirty="0">
              <a:effectLst/>
              <a:latin typeface="Gotham Medium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F5AF95-FDFA-E5BD-72EE-7D3CAD76F1F2}"/>
              </a:ext>
            </a:extLst>
          </p:cNvPr>
          <p:cNvCxnSpPr>
            <a:cxnSpLocks/>
            <a:endCxn id="6" idx="3"/>
          </p:cNvCxnSpPr>
          <p:nvPr/>
        </p:nvCxnSpPr>
        <p:spPr>
          <a:xfrm flipH="1">
            <a:off x="7655092" y="1632097"/>
            <a:ext cx="577762" cy="5218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FABB3A1-F1A4-4776-0030-D35E7F542C68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7655092" y="2922558"/>
            <a:ext cx="688808" cy="54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20A77C-9DB3-0ABB-5433-C8318B7C9198}"/>
              </a:ext>
            </a:extLst>
          </p:cNvPr>
          <p:cNvCxnSpPr>
            <a:cxnSpLocks/>
          </p:cNvCxnSpPr>
          <p:nvPr/>
        </p:nvCxnSpPr>
        <p:spPr>
          <a:xfrm flipH="1">
            <a:off x="7661094" y="4218740"/>
            <a:ext cx="648939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9E7FE3-2B02-1407-5668-DD1BF18278C6}"/>
              </a:ext>
            </a:extLst>
          </p:cNvPr>
          <p:cNvCxnSpPr>
            <a:cxnSpLocks/>
          </p:cNvCxnSpPr>
          <p:nvPr/>
        </p:nvCxnSpPr>
        <p:spPr>
          <a:xfrm flipH="1">
            <a:off x="7655092" y="5637964"/>
            <a:ext cx="654941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D7D829-F234-7123-3EF4-791742B41B47}"/>
              </a:ext>
            </a:extLst>
          </p:cNvPr>
          <p:cNvCxnSpPr>
            <a:cxnSpLocks/>
          </p:cNvCxnSpPr>
          <p:nvPr/>
        </p:nvCxnSpPr>
        <p:spPr>
          <a:xfrm flipH="1">
            <a:off x="2006166" y="1584173"/>
            <a:ext cx="4178734" cy="1006631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180820B-3B07-A807-5799-1F7D5629734B}"/>
              </a:ext>
            </a:extLst>
          </p:cNvPr>
          <p:cNvCxnSpPr>
            <a:cxnSpLocks/>
          </p:cNvCxnSpPr>
          <p:nvPr/>
        </p:nvCxnSpPr>
        <p:spPr>
          <a:xfrm flipH="1">
            <a:off x="2588398" y="2935080"/>
            <a:ext cx="3626135" cy="68856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50EF11A-1B2E-7BCA-C342-2259A56CF6E8}"/>
              </a:ext>
            </a:extLst>
          </p:cNvPr>
          <p:cNvCxnSpPr>
            <a:cxnSpLocks/>
          </p:cNvCxnSpPr>
          <p:nvPr/>
        </p:nvCxnSpPr>
        <p:spPr>
          <a:xfrm flipH="1" flipV="1">
            <a:off x="2435998" y="3668002"/>
            <a:ext cx="3626135" cy="550738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A66B4D2-5E08-390A-EF71-432B16D47892}"/>
              </a:ext>
            </a:extLst>
          </p:cNvPr>
          <p:cNvCxnSpPr>
            <a:cxnSpLocks/>
          </p:cNvCxnSpPr>
          <p:nvPr/>
        </p:nvCxnSpPr>
        <p:spPr>
          <a:xfrm flipH="1" flipV="1">
            <a:off x="1949450" y="3771900"/>
            <a:ext cx="4112683" cy="1900767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B68ED156-EBDE-1313-21C7-98E5F3C57108}"/>
              </a:ext>
            </a:extLst>
          </p:cNvPr>
          <p:cNvSpPr/>
          <p:nvPr/>
        </p:nvSpPr>
        <p:spPr>
          <a:xfrm>
            <a:off x="1301750" y="2419350"/>
            <a:ext cx="1536700" cy="14859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F4ADA-B001-C8D7-FD1A-6DC23F0FB309}"/>
              </a:ext>
            </a:extLst>
          </p:cNvPr>
          <p:cNvSpPr txBox="1"/>
          <p:nvPr/>
        </p:nvSpPr>
        <p:spPr>
          <a:xfrm>
            <a:off x="1793500" y="2846010"/>
            <a:ext cx="595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сеть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9FCAA-FE7B-E628-38D2-FCBD5D8D7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97" y="1270854"/>
            <a:ext cx="1797195" cy="7329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E6AEBC-FA17-32B8-52F7-08642E343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97" y="2561519"/>
            <a:ext cx="1797195" cy="7329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06908A-59DB-4F1B-E9AC-FC9B2D22A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97" y="3817497"/>
            <a:ext cx="1797195" cy="7329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3DB9D2B-A17C-2D68-73D2-410F740A6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97" y="5241880"/>
            <a:ext cx="1797195" cy="7329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833EFE-A468-E012-4468-F483E543D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88" y="989224"/>
            <a:ext cx="1596012" cy="1296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07F57E-5D2B-CD18-C7BD-85E2E450E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88" y="2309608"/>
            <a:ext cx="1596012" cy="12961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2891B0-63AD-ED2A-17A9-F8350409A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88" y="3632170"/>
            <a:ext cx="1596012" cy="12961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7E3C83-4BB4-0C21-D0B2-637477FD9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88" y="4960250"/>
            <a:ext cx="1596012" cy="129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9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526539" y="6361902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План общих зон тип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A: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с использованием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KNX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и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 Dali</a:t>
            </a:r>
            <a:endParaRPr kumimoji="0" lang="fr-FR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 Medium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AD6B29-C9DE-637E-63C3-AF18BA5C1197}"/>
              </a:ext>
            </a:extLst>
          </p:cNvPr>
          <p:cNvSpPr/>
          <p:nvPr/>
        </p:nvSpPr>
        <p:spPr>
          <a:xfrm>
            <a:off x="6966409" y="1290173"/>
            <a:ext cx="5103554" cy="43838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8ED1ED8-74F0-0B78-1233-8AD108538285}"/>
              </a:ext>
            </a:extLst>
          </p:cNvPr>
          <p:cNvSpPr/>
          <p:nvPr/>
        </p:nvSpPr>
        <p:spPr>
          <a:xfrm>
            <a:off x="1250654" y="3061213"/>
            <a:ext cx="1164464" cy="11717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A62BC7-12BC-6B8A-B2B5-EBB33AD46CA2}"/>
              </a:ext>
            </a:extLst>
          </p:cNvPr>
          <p:cNvSpPr txBox="1"/>
          <p:nvPr/>
        </p:nvSpPr>
        <p:spPr>
          <a:xfrm>
            <a:off x="1560274" y="3304293"/>
            <a:ext cx="595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сеть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190DF1-F75B-15F8-C5B0-4B6F4416B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536" y="975470"/>
            <a:ext cx="1850873" cy="4321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5A1A228-8711-67F7-FB39-DC902409E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690" y="1577269"/>
            <a:ext cx="982870" cy="150166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A62778B-353E-BDA1-0527-73FB71BA0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8032" y="1678637"/>
            <a:ext cx="3640308" cy="4343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69554A4-5760-92A3-3F20-947D55DC85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0577" y="3799281"/>
            <a:ext cx="3945918" cy="308432"/>
          </a:xfrm>
          <a:prstGeom prst="rect">
            <a:avLst/>
          </a:prstGeom>
        </p:spPr>
      </p:pic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A8A2189A-2D92-F324-4302-6C92F5F847D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01741" y="1876969"/>
            <a:ext cx="1396295" cy="1071981"/>
          </a:xfrm>
          <a:prstGeom prst="bentConnector3">
            <a:avLst>
              <a:gd name="adj1" fmla="val 31096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23FB99C2-1932-A462-E5E6-3E30750C9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8974" y="3115108"/>
            <a:ext cx="570286" cy="40269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B1544FC-E32A-166C-9681-33721F4DD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1337" y="3115109"/>
            <a:ext cx="570286" cy="4026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F308219-3973-C417-2047-B9B8DF0F6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6766" y="3115110"/>
            <a:ext cx="570286" cy="40269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FF62552-0122-0F17-47BB-2FCA0C47F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4680" y="3115110"/>
            <a:ext cx="570286" cy="402697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F0F144D-4EB9-4B1A-24C6-DC36441455ED}"/>
              </a:ext>
            </a:extLst>
          </p:cNvPr>
          <p:cNvCxnSpPr>
            <a:cxnSpLocks/>
            <a:stCxn id="34" idx="1"/>
            <a:endCxn id="33" idx="3"/>
          </p:cNvCxnSpPr>
          <p:nvPr/>
        </p:nvCxnSpPr>
        <p:spPr>
          <a:xfrm flipH="1">
            <a:off x="10117052" y="3316459"/>
            <a:ext cx="31762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64F8A02-2F4B-4FFF-4349-6A90D7E108DF}"/>
              </a:ext>
            </a:extLst>
          </p:cNvPr>
          <p:cNvCxnSpPr>
            <a:cxnSpLocks/>
            <a:stCxn id="33" idx="1"/>
            <a:endCxn id="32" idx="3"/>
          </p:cNvCxnSpPr>
          <p:nvPr/>
        </p:nvCxnSpPr>
        <p:spPr>
          <a:xfrm flipH="1" flipV="1">
            <a:off x="9261623" y="3316458"/>
            <a:ext cx="285143" cy="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9EFAFB8-BFB0-073C-4C04-66E2DC5A4CEF}"/>
              </a:ext>
            </a:extLst>
          </p:cNvPr>
          <p:cNvCxnSpPr>
            <a:cxnSpLocks/>
            <a:stCxn id="32" idx="1"/>
            <a:endCxn id="31" idx="3"/>
          </p:cNvCxnSpPr>
          <p:nvPr/>
        </p:nvCxnSpPr>
        <p:spPr>
          <a:xfrm flipH="1" flipV="1">
            <a:off x="8379260" y="3316457"/>
            <a:ext cx="312077" cy="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BBE48B19-354A-FC4C-1052-40D06D3B5C88}"/>
              </a:ext>
            </a:extLst>
          </p:cNvPr>
          <p:cNvCxnSpPr>
            <a:cxnSpLocks/>
            <a:stCxn id="31" idx="1"/>
          </p:cNvCxnSpPr>
          <p:nvPr/>
        </p:nvCxnSpPr>
        <p:spPr>
          <a:xfrm rot="10800000">
            <a:off x="6301742" y="2948951"/>
            <a:ext cx="1507233" cy="367507"/>
          </a:xfrm>
          <a:prstGeom prst="bentConnector3">
            <a:avLst>
              <a:gd name="adj1" fmla="val 100556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C5E4E00E-A90A-961D-F85B-3785E7B2B27E}"/>
              </a:ext>
            </a:extLst>
          </p:cNvPr>
          <p:cNvCxnSpPr>
            <a:cxnSpLocks/>
            <a:stCxn id="29" idx="1"/>
          </p:cNvCxnSpPr>
          <p:nvPr/>
        </p:nvCxnSpPr>
        <p:spPr>
          <a:xfrm rot="10800000">
            <a:off x="5663509" y="3047935"/>
            <a:ext cx="1857069" cy="905563"/>
          </a:xfrm>
          <a:prstGeom prst="bentConnector3">
            <a:avLst>
              <a:gd name="adj1" fmla="val 99239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F517F3F-1E92-421D-8584-62043F26A8F5}"/>
              </a:ext>
            </a:extLst>
          </p:cNvPr>
          <p:cNvCxnSpPr/>
          <p:nvPr/>
        </p:nvCxnSpPr>
        <p:spPr>
          <a:xfrm>
            <a:off x="6966409" y="4165787"/>
            <a:ext cx="5103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52E14337-B98C-83E9-2C21-ED701CAA8C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121" y="5009832"/>
            <a:ext cx="650265" cy="650265"/>
          </a:xfrm>
          <a:prstGeom prst="rect">
            <a:avLst/>
          </a:prstGeom>
          <a:noFill/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31FF454-9003-7EEF-0AD3-FAE31E231C8F}"/>
              </a:ext>
            </a:extLst>
          </p:cNvPr>
          <p:cNvSpPr txBox="1"/>
          <p:nvPr/>
        </p:nvSpPr>
        <p:spPr>
          <a:xfrm>
            <a:off x="9898386" y="5137475"/>
            <a:ext cx="1047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Фанкойл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7CD13724-74A9-05F7-83E7-8DACDF1F3E10}"/>
              </a:ext>
            </a:extLst>
          </p:cNvPr>
          <p:cNvCxnSpPr>
            <a:cxnSpLocks/>
            <a:stCxn id="34" idx="3"/>
          </p:cNvCxnSpPr>
          <p:nvPr/>
        </p:nvCxnSpPr>
        <p:spPr>
          <a:xfrm flipH="1">
            <a:off x="4980877" y="3316459"/>
            <a:ext cx="6024089" cy="2480703"/>
          </a:xfrm>
          <a:prstGeom prst="bentConnector3">
            <a:avLst>
              <a:gd name="adj1" fmla="val -14758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437371B-AD47-5892-E50A-B65ECC431282}"/>
              </a:ext>
            </a:extLst>
          </p:cNvPr>
          <p:cNvCxnSpPr/>
          <p:nvPr/>
        </p:nvCxnSpPr>
        <p:spPr>
          <a:xfrm flipH="1" flipV="1">
            <a:off x="4988936" y="5241125"/>
            <a:ext cx="6721" cy="55127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C6CEFF00-FDA4-0716-EF4D-239E2B470375}"/>
              </a:ext>
            </a:extLst>
          </p:cNvPr>
          <p:cNvCxnSpPr>
            <a:cxnSpLocks/>
            <a:stCxn id="41" idx="1"/>
          </p:cNvCxnSpPr>
          <p:nvPr/>
        </p:nvCxnSpPr>
        <p:spPr>
          <a:xfrm rot="10800000" flipV="1">
            <a:off x="5753103" y="5334965"/>
            <a:ext cx="3495019" cy="339086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1876623-4F47-2C5C-49A8-47C3EA55CB82}"/>
              </a:ext>
            </a:extLst>
          </p:cNvPr>
          <p:cNvCxnSpPr>
            <a:cxnSpLocks/>
          </p:cNvCxnSpPr>
          <p:nvPr/>
        </p:nvCxnSpPr>
        <p:spPr>
          <a:xfrm flipV="1">
            <a:off x="5765615" y="5488357"/>
            <a:ext cx="1" cy="18254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66B7F563-2E72-A4DF-96A1-DAEB741D154D}"/>
              </a:ext>
            </a:extLst>
          </p:cNvPr>
          <p:cNvCxnSpPr>
            <a:cxnSpLocks/>
            <a:stCxn id="7" idx="4"/>
          </p:cNvCxnSpPr>
          <p:nvPr/>
        </p:nvCxnSpPr>
        <p:spPr>
          <a:xfrm rot="16200000" flipH="1">
            <a:off x="2469519" y="3596340"/>
            <a:ext cx="1564189" cy="2837454"/>
          </a:xfrm>
          <a:prstGeom prst="bentConnector2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C9E079D-6B97-3E23-17DC-E8B99397B03D}"/>
              </a:ext>
            </a:extLst>
          </p:cNvPr>
          <p:cNvCxnSpPr>
            <a:cxnSpLocks/>
          </p:cNvCxnSpPr>
          <p:nvPr/>
        </p:nvCxnSpPr>
        <p:spPr>
          <a:xfrm>
            <a:off x="4670341" y="5257227"/>
            <a:ext cx="0" cy="551273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DB788D93-AF76-BA9C-CE4B-5178B899B2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5823" y="4628965"/>
            <a:ext cx="2372161" cy="98038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66C435D-D667-8B9C-760B-6E3E0AC14B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2706" y="1687303"/>
            <a:ext cx="483780" cy="28063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25FE3D8-F828-82E0-28ED-3F6D84AF2B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2771" y="930619"/>
            <a:ext cx="876931" cy="508696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3CA17B5-F166-E262-963D-E5456BB3972D}"/>
              </a:ext>
            </a:extLst>
          </p:cNvPr>
          <p:cNvCxnSpPr>
            <a:cxnSpLocks/>
          </p:cNvCxnSpPr>
          <p:nvPr/>
        </p:nvCxnSpPr>
        <p:spPr>
          <a:xfrm flipH="1">
            <a:off x="8358188" y="3283602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7A798FB-CAB0-9262-DEA5-81D0D44C4D4E}"/>
              </a:ext>
            </a:extLst>
          </p:cNvPr>
          <p:cNvCxnSpPr>
            <a:cxnSpLocks/>
          </p:cNvCxnSpPr>
          <p:nvPr/>
        </p:nvCxnSpPr>
        <p:spPr>
          <a:xfrm flipH="1">
            <a:off x="8069263" y="3912646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93E7F94-07C4-3966-A645-8D0F7EB69491}"/>
              </a:ext>
            </a:extLst>
          </p:cNvPr>
          <p:cNvCxnSpPr>
            <a:cxnSpLocks/>
          </p:cNvCxnSpPr>
          <p:nvPr/>
        </p:nvCxnSpPr>
        <p:spPr>
          <a:xfrm flipH="1">
            <a:off x="9197975" y="3912646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43CA986-7867-D309-90BF-332504978FF8}"/>
              </a:ext>
            </a:extLst>
          </p:cNvPr>
          <p:cNvCxnSpPr>
            <a:cxnSpLocks/>
          </p:cNvCxnSpPr>
          <p:nvPr/>
        </p:nvCxnSpPr>
        <p:spPr>
          <a:xfrm flipH="1">
            <a:off x="10348912" y="3912646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79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73091" y="6300185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План общих зон тип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B: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на основе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IP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Medium"/>
              </a:rPr>
              <a:t> решений</a:t>
            </a:r>
            <a:endParaRPr kumimoji="0" lang="fr-FR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6BB054B-3C4F-969E-827F-2876822599F8}"/>
              </a:ext>
            </a:extLst>
          </p:cNvPr>
          <p:cNvSpPr/>
          <p:nvPr/>
        </p:nvSpPr>
        <p:spPr>
          <a:xfrm>
            <a:off x="1250654" y="3061213"/>
            <a:ext cx="1164464" cy="11717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C50F5E-BADA-1D9F-E2FA-05B04A830E0A}"/>
              </a:ext>
            </a:extLst>
          </p:cNvPr>
          <p:cNvSpPr txBox="1"/>
          <p:nvPr/>
        </p:nvSpPr>
        <p:spPr>
          <a:xfrm>
            <a:off x="1560274" y="3304293"/>
            <a:ext cx="595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сеть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E1FDBD-C3F2-70B7-A907-5C7E07CC7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032" y="1678637"/>
            <a:ext cx="3640308" cy="4343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4A4118-2831-C999-31B3-325CA1196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975" y="3169713"/>
            <a:ext cx="3945918" cy="308432"/>
          </a:xfrm>
          <a:prstGeom prst="rect">
            <a:avLst/>
          </a:prstGeom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D2E7A3F1-BE23-D1BA-6859-E462A0ACD5B4}"/>
              </a:ext>
            </a:extLst>
          </p:cNvPr>
          <p:cNvCxnSpPr>
            <a:cxnSpLocks/>
          </p:cNvCxnSpPr>
          <p:nvPr/>
        </p:nvCxnSpPr>
        <p:spPr>
          <a:xfrm rot="10800000">
            <a:off x="5704489" y="2776225"/>
            <a:ext cx="2120934" cy="507377"/>
          </a:xfrm>
          <a:prstGeom prst="bentConnector3">
            <a:avLst>
              <a:gd name="adj1" fmla="val 99746"/>
            </a:avLst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4D05230-6BBE-200E-14F5-B51CB52FF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32" y="4465964"/>
            <a:ext cx="650265" cy="650265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9A7844-8AC6-4FD1-2A4C-8B8247DF62A0}"/>
              </a:ext>
            </a:extLst>
          </p:cNvPr>
          <p:cNvSpPr txBox="1"/>
          <p:nvPr/>
        </p:nvSpPr>
        <p:spPr>
          <a:xfrm>
            <a:off x="9014549" y="5116229"/>
            <a:ext cx="1047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Фанкойл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608EB6-EB0D-AF02-A3B1-21D3103F9A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5750" y="4315056"/>
            <a:ext cx="2372161" cy="98038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67198D-9990-E3D7-7B7D-CB3A3D583278}"/>
              </a:ext>
            </a:extLst>
          </p:cNvPr>
          <p:cNvCxnSpPr/>
          <p:nvPr/>
        </p:nvCxnSpPr>
        <p:spPr>
          <a:xfrm flipH="1" flipV="1">
            <a:off x="4687403" y="5267813"/>
            <a:ext cx="6721" cy="551273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BF2C1889-B78E-7B15-C3E4-AA713B2AC815}"/>
              </a:ext>
            </a:extLst>
          </p:cNvPr>
          <p:cNvCxnSpPr>
            <a:stCxn id="12" idx="1"/>
          </p:cNvCxnSpPr>
          <p:nvPr/>
        </p:nvCxnSpPr>
        <p:spPr>
          <a:xfrm rot="10800000">
            <a:off x="6040972" y="4242063"/>
            <a:ext cx="3180660" cy="549035"/>
          </a:xfrm>
          <a:prstGeom prst="bentConnector3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9658B7-2397-8DAD-C140-AF3CF8D0AE3B}"/>
              </a:ext>
            </a:extLst>
          </p:cNvPr>
          <p:cNvCxnSpPr/>
          <p:nvPr/>
        </p:nvCxnSpPr>
        <p:spPr>
          <a:xfrm flipV="1">
            <a:off x="6040972" y="4243958"/>
            <a:ext cx="0" cy="7750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5341C7D7-E80D-B148-F4A4-088B5702D95F}"/>
              </a:ext>
            </a:extLst>
          </p:cNvPr>
          <p:cNvCxnSpPr>
            <a:cxnSpLocks/>
            <a:stCxn id="3" idx="5"/>
          </p:cNvCxnSpPr>
          <p:nvPr/>
        </p:nvCxnSpPr>
        <p:spPr>
          <a:xfrm rot="16200000" flipH="1">
            <a:off x="2602026" y="3703933"/>
            <a:ext cx="1734658" cy="2449538"/>
          </a:xfrm>
          <a:prstGeom prst="bentConnector2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5492166-5396-1746-B846-692849664C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8944" y="1407334"/>
            <a:ext cx="892570" cy="1401167"/>
          </a:xfrm>
          <a:prstGeom prst="rect">
            <a:avLst/>
          </a:prstGeom>
        </p:spPr>
      </p:pic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A7C10A2-1D5C-14BD-4304-C9DE984881E8}"/>
              </a:ext>
            </a:extLst>
          </p:cNvPr>
          <p:cNvCxnSpPr>
            <a:cxnSpLocks/>
            <a:stCxn id="8" idx="3"/>
          </p:cNvCxnSpPr>
          <p:nvPr/>
        </p:nvCxnSpPr>
        <p:spPr>
          <a:xfrm flipH="1" flipV="1">
            <a:off x="11338340" y="1843156"/>
            <a:ext cx="416553" cy="1480773"/>
          </a:xfrm>
          <a:prstGeom prst="bentConnector4">
            <a:avLst>
              <a:gd name="adj1" fmla="val -54879"/>
              <a:gd name="adj2" fmla="val 55207"/>
            </a:avLst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2BCE7BA6-40E7-A7E2-93D4-CF378E0E4968}"/>
              </a:ext>
            </a:extLst>
          </p:cNvPr>
          <p:cNvCxnSpPr>
            <a:cxnSpLocks/>
            <a:stCxn id="3" idx="6"/>
          </p:cNvCxnSpPr>
          <p:nvPr/>
        </p:nvCxnSpPr>
        <p:spPr>
          <a:xfrm flipV="1">
            <a:off x="2415118" y="1441646"/>
            <a:ext cx="3289371" cy="2205447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73E4E5D-91D9-9929-8AAF-9FCCF7B9B573}"/>
              </a:ext>
            </a:extLst>
          </p:cNvPr>
          <p:cNvCxnSpPr/>
          <p:nvPr/>
        </p:nvCxnSpPr>
        <p:spPr>
          <a:xfrm flipV="1">
            <a:off x="5704489" y="1441646"/>
            <a:ext cx="0" cy="14117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E17371-1A1B-033D-141C-5527AC6B1114}"/>
              </a:ext>
            </a:extLst>
          </p:cNvPr>
          <p:cNvCxnSpPr>
            <a:cxnSpLocks/>
          </p:cNvCxnSpPr>
          <p:nvPr/>
        </p:nvCxnSpPr>
        <p:spPr>
          <a:xfrm flipH="1" flipV="1">
            <a:off x="11212513" y="1889473"/>
            <a:ext cx="125827" cy="1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F7A25C7-E34C-09B3-CABD-281E463C948D}"/>
              </a:ext>
            </a:extLst>
          </p:cNvPr>
          <p:cNvCxnSpPr>
            <a:cxnSpLocks/>
          </p:cNvCxnSpPr>
          <p:nvPr/>
        </p:nvCxnSpPr>
        <p:spPr>
          <a:xfrm flipH="1" flipV="1">
            <a:off x="10166350" y="1889473"/>
            <a:ext cx="741780" cy="1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AEAB96C-7697-02ED-7D1B-A5305F560CBC}"/>
              </a:ext>
            </a:extLst>
          </p:cNvPr>
          <p:cNvCxnSpPr>
            <a:cxnSpLocks/>
          </p:cNvCxnSpPr>
          <p:nvPr/>
        </p:nvCxnSpPr>
        <p:spPr>
          <a:xfrm flipH="1" flipV="1">
            <a:off x="9130117" y="1889473"/>
            <a:ext cx="741780" cy="1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1704740-393B-A9CE-AF7B-4A76ABEB97F6}"/>
              </a:ext>
            </a:extLst>
          </p:cNvPr>
          <p:cNvCxnSpPr>
            <a:cxnSpLocks/>
          </p:cNvCxnSpPr>
          <p:nvPr/>
        </p:nvCxnSpPr>
        <p:spPr>
          <a:xfrm flipH="1" flipV="1">
            <a:off x="8083954" y="1889472"/>
            <a:ext cx="741780" cy="1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3E8F83A-656D-4884-DE6F-66165C3B46D8}"/>
              </a:ext>
            </a:extLst>
          </p:cNvPr>
          <p:cNvCxnSpPr>
            <a:cxnSpLocks/>
          </p:cNvCxnSpPr>
          <p:nvPr/>
        </p:nvCxnSpPr>
        <p:spPr>
          <a:xfrm flipH="1" flipV="1">
            <a:off x="7037791" y="1889471"/>
            <a:ext cx="741780" cy="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5C8F487-FEE5-4C86-3E80-7155CE51E1CA}"/>
              </a:ext>
            </a:extLst>
          </p:cNvPr>
          <p:cNvCxnSpPr>
            <a:cxnSpLocks/>
          </p:cNvCxnSpPr>
          <p:nvPr/>
        </p:nvCxnSpPr>
        <p:spPr>
          <a:xfrm flipH="1">
            <a:off x="8358188" y="3283602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3902E52-FEB0-E531-AE46-E511992C14EB}"/>
              </a:ext>
            </a:extLst>
          </p:cNvPr>
          <p:cNvCxnSpPr>
            <a:cxnSpLocks/>
          </p:cNvCxnSpPr>
          <p:nvPr/>
        </p:nvCxnSpPr>
        <p:spPr>
          <a:xfrm flipH="1">
            <a:off x="9493009" y="3283602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7EE92B2-1C75-D577-BCB2-03A766190AE8}"/>
              </a:ext>
            </a:extLst>
          </p:cNvPr>
          <p:cNvCxnSpPr>
            <a:cxnSpLocks/>
          </p:cNvCxnSpPr>
          <p:nvPr/>
        </p:nvCxnSpPr>
        <p:spPr>
          <a:xfrm flipH="1">
            <a:off x="10634663" y="3283602"/>
            <a:ext cx="57785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241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EEB828A4-ADCB-A7B4-FAA7-D7FFB240208E}"/>
              </a:ext>
            </a:extLst>
          </p:cNvPr>
          <p:cNvSpPr txBox="1"/>
          <p:nvPr/>
        </p:nvSpPr>
        <p:spPr>
          <a:xfrm>
            <a:off x="9467028" y="6300185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latin typeface="Gotham"/>
              </a:rPr>
              <a:t>www.interra-r.ru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3823B-46B0-A7F3-78A1-3E4920689408}"/>
              </a:ext>
            </a:extLst>
          </p:cNvPr>
          <p:cNvSpPr txBox="1"/>
          <p:nvPr/>
        </p:nvSpPr>
        <p:spPr>
          <a:xfrm>
            <a:off x="0" y="1627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Calibri" panose="020F0502020204030204"/>
              </a:rPr>
              <a:t>Верхний уровень архитектуры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GRMS</a:t>
            </a:r>
            <a:endParaRPr kumimoji="0" lang="fr-FR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F56CFF-6D4A-DFCE-7550-2BD79E09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5984" y="5740939"/>
            <a:ext cx="1481456" cy="829128"/>
          </a:xfrm>
          <a:prstGeom prst="rect">
            <a:avLst/>
          </a:prstGeom>
        </p:spPr>
      </p:pic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B6BFF6F-B132-DB63-EE2B-7D0DC9198551}"/>
              </a:ext>
            </a:extLst>
          </p:cNvPr>
          <p:cNvSpPr/>
          <p:nvPr/>
        </p:nvSpPr>
        <p:spPr>
          <a:xfrm>
            <a:off x="9965679" y="3601530"/>
            <a:ext cx="2143432" cy="23045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1A6317F-B1C2-757D-4161-427434622573}"/>
              </a:ext>
            </a:extLst>
          </p:cNvPr>
          <p:cNvSpPr/>
          <p:nvPr/>
        </p:nvSpPr>
        <p:spPr>
          <a:xfrm>
            <a:off x="10031882" y="287933"/>
            <a:ext cx="2143432" cy="32649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DE65A3-3CB0-3394-A294-75C20E8ADA69}"/>
              </a:ext>
            </a:extLst>
          </p:cNvPr>
          <p:cNvSpPr txBox="1"/>
          <p:nvPr/>
        </p:nvSpPr>
        <p:spPr>
          <a:xfrm rot="5400000">
            <a:off x="10877239" y="2245506"/>
            <a:ext cx="53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</a:t>
            </a: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B02DF665-AA74-EF9F-4691-53CD31D2CC6E}"/>
              </a:ext>
            </a:extLst>
          </p:cNvPr>
          <p:cNvCxnSpPr>
            <a:cxnSpLocks/>
            <a:stCxn id="70" idx="1"/>
          </p:cNvCxnSpPr>
          <p:nvPr/>
        </p:nvCxnSpPr>
        <p:spPr>
          <a:xfrm rot="10800000" flipV="1">
            <a:off x="7544222" y="1157678"/>
            <a:ext cx="2889035" cy="1302771"/>
          </a:xfrm>
          <a:prstGeom prst="bentConnector3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D13DC9B5-D1BC-D68C-3E59-0234EDEEECE5}"/>
              </a:ext>
            </a:extLst>
          </p:cNvPr>
          <p:cNvCxnSpPr>
            <a:cxnSpLocks/>
            <a:stCxn id="75" idx="1"/>
          </p:cNvCxnSpPr>
          <p:nvPr/>
        </p:nvCxnSpPr>
        <p:spPr>
          <a:xfrm rot="10800000">
            <a:off x="7668392" y="2944765"/>
            <a:ext cx="2721949" cy="1071003"/>
          </a:xfrm>
          <a:prstGeom prst="bentConnector3">
            <a:avLst>
              <a:gd name="adj1" fmla="val 9964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5583243-8366-77A3-BE80-6679A5C051C6}"/>
              </a:ext>
            </a:extLst>
          </p:cNvPr>
          <p:cNvSpPr txBox="1"/>
          <p:nvPr/>
        </p:nvSpPr>
        <p:spPr>
          <a:xfrm>
            <a:off x="6744053" y="1683467"/>
            <a:ext cx="166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 Switch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D3DFA86D-9141-4ED0-1986-6287C71E2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406" y="956643"/>
            <a:ext cx="1354698" cy="2247943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7E37762E-DFEF-4458-6845-CE402F1057AC}"/>
              </a:ext>
            </a:extLst>
          </p:cNvPr>
          <p:cNvSpPr txBox="1"/>
          <p:nvPr/>
        </p:nvSpPr>
        <p:spPr>
          <a:xfrm>
            <a:off x="9822767" y="5196318"/>
            <a:ext cx="242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iS12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или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IP Router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общих зонах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509DD974-F4F1-EEAC-14CA-5DD2A45AE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34" y="685989"/>
            <a:ext cx="974979" cy="184162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644E1A8-2C3F-A5AE-7D8D-7DA1A6963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346" y="1632256"/>
            <a:ext cx="867786" cy="53049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53002A1-6924-AD9B-5E09-89D85E52E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3256" y="890259"/>
            <a:ext cx="1294109" cy="53484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966D3CF-336B-3A14-EAD8-A8CBF6EDA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3255" y="1484421"/>
            <a:ext cx="1294109" cy="53484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24A651A-5B9A-DAC5-56E6-01A534C7E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0340" y="2763635"/>
            <a:ext cx="1294109" cy="534840"/>
          </a:xfrm>
          <a:prstGeom prst="rect">
            <a:avLst/>
          </a:prstGeom>
        </p:spPr>
      </p:pic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641FCF08-4515-1BBF-DC55-CB7247F448A4}"/>
              </a:ext>
            </a:extLst>
          </p:cNvPr>
          <p:cNvCxnSpPr>
            <a:cxnSpLocks/>
          </p:cNvCxnSpPr>
          <p:nvPr/>
        </p:nvCxnSpPr>
        <p:spPr>
          <a:xfrm rot="10800000" flipV="1">
            <a:off x="8283701" y="1823953"/>
            <a:ext cx="2149556" cy="1101153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040CDB14-9C88-21E4-FC8B-6AF6281D6BA9}"/>
              </a:ext>
            </a:extLst>
          </p:cNvPr>
          <p:cNvCxnSpPr>
            <a:cxnSpLocks/>
            <a:stCxn id="72" idx="1"/>
          </p:cNvCxnSpPr>
          <p:nvPr/>
        </p:nvCxnSpPr>
        <p:spPr>
          <a:xfrm rot="10800000">
            <a:off x="7120998" y="2925107"/>
            <a:ext cx="3269342" cy="105949"/>
          </a:xfrm>
          <a:prstGeom prst="bentConnector3">
            <a:avLst>
              <a:gd name="adj1" fmla="val 7455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>
            <a:extLst>
              <a:ext uri="{FF2B5EF4-FFF2-40B4-BE49-F238E27FC236}">
                <a16:creationId xmlns:a16="http://schemas.microsoft.com/office/drawing/2014/main" id="{784D21C8-7476-68F9-482B-1922123BE3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0340" y="3748347"/>
            <a:ext cx="1294109" cy="53484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DB2FD795-77B1-7521-F5DD-AF2FF908F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2076" y="4345657"/>
            <a:ext cx="358682" cy="936877"/>
          </a:xfrm>
          <a:prstGeom prst="rect">
            <a:avLst/>
          </a:prstGeom>
        </p:spPr>
      </p:pic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CAFD01B0-0302-BCCA-068D-4627386C8097}"/>
              </a:ext>
            </a:extLst>
          </p:cNvPr>
          <p:cNvCxnSpPr>
            <a:cxnSpLocks/>
            <a:stCxn id="76" idx="1"/>
          </p:cNvCxnSpPr>
          <p:nvPr/>
        </p:nvCxnSpPr>
        <p:spPr>
          <a:xfrm rot="10800000">
            <a:off x="7430772" y="2983950"/>
            <a:ext cx="3411305" cy="1830146"/>
          </a:xfrm>
          <a:prstGeom prst="bentConnector3">
            <a:avLst>
              <a:gd name="adj1" fmla="val 10063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0B2AF487-155C-77A7-B57B-6A233F4ED8FE}"/>
              </a:ext>
            </a:extLst>
          </p:cNvPr>
          <p:cNvCxnSpPr>
            <a:cxnSpLocks/>
            <a:endCxn id="66" idx="0"/>
          </p:cNvCxnSpPr>
          <p:nvPr/>
        </p:nvCxnSpPr>
        <p:spPr>
          <a:xfrm rot="16200000" flipV="1">
            <a:off x="4850198" y="966201"/>
            <a:ext cx="1670431" cy="1651316"/>
          </a:xfrm>
          <a:prstGeom prst="bentConnector3">
            <a:avLst>
              <a:gd name="adj1" fmla="val 11368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>
            <a:extLst>
              <a:ext uri="{FF2B5EF4-FFF2-40B4-BE49-F238E27FC236}">
                <a16:creationId xmlns:a16="http://schemas.microsoft.com/office/drawing/2014/main" id="{9BC177E7-7474-5E53-0B89-4AF0343FDB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873" y="1057555"/>
            <a:ext cx="3139036" cy="3139036"/>
          </a:xfrm>
          <a:prstGeom prst="rect">
            <a:avLst/>
          </a:prstGeom>
        </p:spPr>
      </p:pic>
      <p:sp>
        <p:nvSpPr>
          <p:cNvPr id="80" name="Rectangle : coins arrondis 20">
            <a:extLst>
              <a:ext uri="{FF2B5EF4-FFF2-40B4-BE49-F238E27FC236}">
                <a16:creationId xmlns:a16="http://schemas.microsoft.com/office/drawing/2014/main" id="{45DF275E-D5DC-2F9C-99AA-31ECF89A0959}"/>
              </a:ext>
            </a:extLst>
          </p:cNvPr>
          <p:cNvSpPr/>
          <p:nvPr/>
        </p:nvSpPr>
        <p:spPr>
          <a:xfrm>
            <a:off x="5590892" y="4407956"/>
            <a:ext cx="1475995" cy="10730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CEDE1002-B918-685A-4CAA-79073D032B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8920" y="5626130"/>
            <a:ext cx="2379537" cy="229169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F724208F-1B79-5F91-581E-515FEB0BDC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240" y="4394407"/>
            <a:ext cx="1081037" cy="1081037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9F63BDA0-06B0-E5F1-6326-58F793ACF12F}"/>
              </a:ext>
            </a:extLst>
          </p:cNvPr>
          <p:cNvSpPr txBox="1"/>
          <p:nvPr/>
        </p:nvSpPr>
        <p:spPr>
          <a:xfrm>
            <a:off x="4016304" y="4753827"/>
            <a:ext cx="1617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Система контроля доступа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6D0D44FA-E7CD-F569-A376-047DF8FC01C9}"/>
              </a:ext>
            </a:extLst>
          </p:cNvPr>
          <p:cNvCxnSpPr>
            <a:cxnSpLocks/>
            <a:stCxn id="82" idx="0"/>
          </p:cNvCxnSpPr>
          <p:nvPr/>
        </p:nvCxnSpPr>
        <p:spPr>
          <a:xfrm rot="5400000" flipH="1" flipV="1">
            <a:off x="6017960" y="3270712"/>
            <a:ext cx="1424494" cy="822896"/>
          </a:xfrm>
          <a:prstGeom prst="bentConnector3">
            <a:avLst>
              <a:gd name="adj1" fmla="val 27176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>
            <a:extLst>
              <a:ext uri="{FF2B5EF4-FFF2-40B4-BE49-F238E27FC236}">
                <a16:creationId xmlns:a16="http://schemas.microsoft.com/office/drawing/2014/main" id="{61303656-726F-12B0-275E-7B18F23CA6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45" y="3343073"/>
            <a:ext cx="1081037" cy="1081037"/>
          </a:xfrm>
          <a:prstGeom prst="rect">
            <a:avLst/>
          </a:prstGeom>
        </p:spPr>
      </p:pic>
      <p:sp>
        <p:nvSpPr>
          <p:cNvPr id="86" name="Rectangle : coins arrondis 20">
            <a:extLst>
              <a:ext uri="{FF2B5EF4-FFF2-40B4-BE49-F238E27FC236}">
                <a16:creationId xmlns:a16="http://schemas.microsoft.com/office/drawing/2014/main" id="{8A17135B-483E-CFCC-06F3-9C694DC12BFE}"/>
              </a:ext>
            </a:extLst>
          </p:cNvPr>
          <p:cNvSpPr/>
          <p:nvPr/>
        </p:nvSpPr>
        <p:spPr>
          <a:xfrm>
            <a:off x="4066767" y="3351089"/>
            <a:ext cx="1475995" cy="10730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14A5FB3-528D-A564-07A5-2D1F4EDA4922}"/>
              </a:ext>
            </a:extLst>
          </p:cNvPr>
          <p:cNvSpPr txBox="1"/>
          <p:nvPr/>
        </p:nvSpPr>
        <p:spPr>
          <a:xfrm>
            <a:off x="2502925" y="3638981"/>
            <a:ext cx="161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Система оповещений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5751555B-D386-92D0-C88D-C8215D237ECA}"/>
              </a:ext>
            </a:extLst>
          </p:cNvPr>
          <p:cNvCxnSpPr>
            <a:cxnSpLocks/>
          </p:cNvCxnSpPr>
          <p:nvPr/>
        </p:nvCxnSpPr>
        <p:spPr>
          <a:xfrm flipV="1">
            <a:off x="5547238" y="2892463"/>
            <a:ext cx="1292857" cy="976290"/>
          </a:xfrm>
          <a:prstGeom prst="bentConnector3">
            <a:avLst>
              <a:gd name="adj1" fmla="val 9793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516052C-7D89-626C-F935-5470E14E3132}"/>
              </a:ext>
            </a:extLst>
          </p:cNvPr>
          <p:cNvSpPr txBox="1"/>
          <p:nvPr/>
        </p:nvSpPr>
        <p:spPr>
          <a:xfrm>
            <a:off x="9888970" y="279018"/>
            <a:ext cx="242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iS12s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номерах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B83CDCD-0181-406A-99C8-F560C66DC2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04" y="1339994"/>
            <a:ext cx="1081037" cy="108103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F0B850C-C451-4BC1-AB6B-88B2ACB5451F}"/>
              </a:ext>
            </a:extLst>
          </p:cNvPr>
          <p:cNvSpPr txBox="1"/>
          <p:nvPr/>
        </p:nvSpPr>
        <p:spPr>
          <a:xfrm>
            <a:off x="1328437" y="685989"/>
            <a:ext cx="161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Системы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BMS/PMS</a:t>
            </a:r>
          </a:p>
        </p:txBody>
      </p:sp>
    </p:spTree>
    <p:extLst>
      <p:ext uri="{BB962C8B-B14F-4D97-AF65-F5344CB8AC3E}">
        <p14:creationId xmlns:p14="http://schemas.microsoft.com/office/powerpoint/2010/main" val="688695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514" r="-25651" b="-34834"/>
            </a:stretch>
          </a:blipFill>
        </p:spPr>
      </p:sp>
      <p:sp>
        <p:nvSpPr>
          <p:cNvPr id="3" name="AutoShape 3"/>
          <p:cNvSpPr/>
          <p:nvPr/>
        </p:nvSpPr>
        <p:spPr>
          <a:xfrm rot="-7020778">
            <a:off x="-4268477" y="547670"/>
            <a:ext cx="10820400" cy="6960771"/>
          </a:xfrm>
          <a:prstGeom prst="rect">
            <a:avLst/>
          </a:prstGeom>
          <a:solidFill>
            <a:srgbClr val="4A494A">
              <a:alpha val="58824"/>
            </a:srgbClr>
          </a:solidFill>
        </p:spPr>
      </p:sp>
      <p:sp>
        <p:nvSpPr>
          <p:cNvPr id="4" name="AutoShape 4"/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4A494A">
              <a:alpha val="9372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9084" y="517307"/>
            <a:ext cx="3322430" cy="1868867"/>
          </a:xfrm>
          <a:custGeom>
            <a:avLst/>
            <a:gdLst/>
            <a:ahLst/>
            <a:cxnLst/>
            <a:rect l="l" t="t" r="r" b="b"/>
            <a:pathLst>
              <a:path w="4983645" h="280330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9083" y="3886200"/>
            <a:ext cx="7199852" cy="916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0"/>
              </a:lnSpc>
            </a:pPr>
            <a:r>
              <a:rPr lang="ru-RU" sz="8000" spc="-472" dirty="0">
                <a:solidFill>
                  <a:srgbClr val="FFFFFF"/>
                </a:solidFill>
                <a:latin typeface="Gotham"/>
              </a:rPr>
              <a:t>СПАСИБО</a:t>
            </a:r>
            <a:endParaRPr lang="en-US" sz="8000" spc="-472" dirty="0">
              <a:solidFill>
                <a:srgbClr val="FFFFFF"/>
              </a:solidFill>
              <a:latin typeface="Gotha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45794" y="5064425"/>
            <a:ext cx="2985929" cy="86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ru-RU" sz="1600" b="0" i="0" dirty="0">
                <a:solidFill>
                  <a:srgbClr val="333333"/>
                </a:solidFill>
                <a:effectLst/>
                <a:highlight>
                  <a:srgbClr val="FAFBFE"/>
                </a:highlight>
                <a:latin typeface="Comfortaa"/>
              </a:rPr>
              <a:t>официальный эксклюзивный дистрибьютор INTERRA в России</a:t>
            </a:r>
          </a:p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Gotham"/>
              </a:rPr>
              <a:t>www.interra-r.ru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525</Words>
  <Application>Microsoft Office PowerPoint</Application>
  <PresentationFormat>Geniş ekran</PresentationFormat>
  <Paragraphs>123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Comfortaa</vt:lpstr>
      <vt:lpstr>Gotham</vt:lpstr>
      <vt:lpstr>Gotham Medium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INTERRA</dc:creator>
  <cp:lastModifiedBy>Erkan Saritas / Russia Moscow</cp:lastModifiedBy>
  <cp:revision>149</cp:revision>
  <dcterms:created xsi:type="dcterms:W3CDTF">2024-03-05T07:40:10Z</dcterms:created>
  <dcterms:modified xsi:type="dcterms:W3CDTF">2024-08-03T15:06:30Z</dcterms:modified>
</cp:coreProperties>
</file>